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1" r:id="rId4"/>
    <p:sldId id="258" r:id="rId5"/>
    <p:sldId id="259" r:id="rId6"/>
    <p:sldId id="260"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8" d="100"/>
          <a:sy n="118" d="100"/>
        </p:scale>
        <p:origin x="216" y="3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dirty="0"/>
              <a:t>9/9/20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D862E7-95FA-4FC4-9EC5-DDBFA8DC7417}" type="datetimeFigureOut">
              <a:rPr lang="en-US" dirty="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0BBD51E-4B19-444E-85C0-DBD7EB6263F4}" type="datetimeFigureOut">
              <a:rPr lang="en-US" dirty="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D7255A-4AD5-4D3E-9A0A-689DA3BA976C}" type="datetimeFigureOut">
              <a:rPr lang="en-US" dirty="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EE0AD15-87AC-45B2-9EE5-8D165AF83CD7}" type="datetimeFigureOut">
              <a:rPr lang="en-US" dirty="0"/>
              <a:t>9/9/20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CC40CCD-F0D6-4CC2-A4C8-2D7D0D875F02}" type="datetimeFigureOut">
              <a:rPr lang="en-US" dirty="0"/>
              <a:t>9/9/20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dirty="0"/>
              <a:t>9/9/20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dirty="0"/>
              <a:t>9/9/20</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dirty="0"/>
              <a:t>9/9/20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A00F7B-89C5-4DF7-A309-6263220147D4}" type="datetimeFigureOut">
              <a:rPr lang="en-US" dirty="0"/>
              <a:t>9/9/20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dirty="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dirty="0"/>
              <a:t>9/9/20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dirty="0"/>
              <a:t>9/9/20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dirty="0"/>
              <a:t>9/9/20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DCB01F-D966-4C62-B900-0BE008A90C98}" type="datetimeFigureOut">
              <a:rPr lang="en-US" dirty="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73A0EA-7DC7-4964-BB97-B173EF3B859A}" type="datetimeFigureOut">
              <a:rPr lang="en-US" dirty="0"/>
              <a:t>9/9/20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dirty="0"/>
              <a:t>9/9/20</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22B89-DA4D-4D7B-A580-74107F7364A7}"/>
              </a:ext>
            </a:extLst>
          </p:cNvPr>
          <p:cNvSpPr>
            <a:spLocks noGrp="1"/>
          </p:cNvSpPr>
          <p:nvPr>
            <p:ph type="ctrTitle"/>
          </p:nvPr>
        </p:nvSpPr>
        <p:spPr>
          <a:xfrm>
            <a:off x="0" y="2909878"/>
            <a:ext cx="8144134" cy="1373070"/>
          </a:xfrm>
        </p:spPr>
        <p:txBody>
          <a:bodyPr/>
          <a:lstStyle/>
          <a:p>
            <a:br>
              <a:rPr lang="en-US" dirty="0"/>
            </a:br>
            <a:r>
              <a:rPr lang="en-US" dirty="0"/>
              <a:t>TEAMSTERS LOCAL 237</a:t>
            </a:r>
          </a:p>
        </p:txBody>
      </p:sp>
      <p:pic>
        <p:nvPicPr>
          <p:cNvPr id="5" name="Picture 4">
            <a:extLst>
              <a:ext uri="{FF2B5EF4-FFF2-40B4-BE49-F238E27FC236}">
                <a16:creationId xmlns:a16="http://schemas.microsoft.com/office/drawing/2014/main" id="{D88877B0-F076-401E-A280-086237AC0A38}"/>
              </a:ext>
            </a:extLst>
          </p:cNvPr>
          <p:cNvPicPr>
            <a:picLocks noChangeAspect="1"/>
          </p:cNvPicPr>
          <p:nvPr/>
        </p:nvPicPr>
        <p:blipFill>
          <a:blip r:embed="rId2"/>
          <a:stretch>
            <a:fillRect/>
          </a:stretch>
        </p:blipFill>
        <p:spPr>
          <a:xfrm>
            <a:off x="0" y="-151002"/>
            <a:ext cx="4379054" cy="2558641"/>
          </a:xfrm>
          <a:prstGeom prst="rect">
            <a:avLst/>
          </a:prstGeom>
        </p:spPr>
      </p:pic>
      <p:sp>
        <p:nvSpPr>
          <p:cNvPr id="7" name="Subtitle 6">
            <a:extLst>
              <a:ext uri="{FF2B5EF4-FFF2-40B4-BE49-F238E27FC236}">
                <a16:creationId xmlns:a16="http://schemas.microsoft.com/office/drawing/2014/main" id="{6CF0B10C-C64A-42AD-97A9-EE91DA3426C0}"/>
              </a:ext>
            </a:extLst>
          </p:cNvPr>
          <p:cNvSpPr>
            <a:spLocks noGrp="1"/>
          </p:cNvSpPr>
          <p:nvPr>
            <p:ph type="subTitle" idx="1"/>
          </p:nvPr>
        </p:nvSpPr>
        <p:spPr>
          <a:xfrm>
            <a:off x="680322" y="4394039"/>
            <a:ext cx="5988926" cy="1117687"/>
          </a:xfrm>
        </p:spPr>
        <p:txBody>
          <a:bodyPr>
            <a:normAutofit/>
          </a:bodyPr>
          <a:lstStyle/>
          <a:p>
            <a:r>
              <a:rPr lang="en-US" sz="3200" dirty="0"/>
              <a:t>LEGAL SERVICES PLAN</a:t>
            </a:r>
          </a:p>
        </p:txBody>
      </p:sp>
    </p:spTree>
    <p:extLst>
      <p:ext uri="{BB962C8B-B14F-4D97-AF65-F5344CB8AC3E}">
        <p14:creationId xmlns:p14="http://schemas.microsoft.com/office/powerpoint/2010/main" val="670851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A0A0-CCF0-4AA6-93D1-31844CE13DCB}"/>
              </a:ext>
            </a:extLst>
          </p:cNvPr>
          <p:cNvSpPr>
            <a:spLocks noGrp="1"/>
          </p:cNvSpPr>
          <p:nvPr>
            <p:ph type="title"/>
          </p:nvPr>
        </p:nvSpPr>
        <p:spPr/>
        <p:txBody>
          <a:bodyPr/>
          <a:lstStyle/>
          <a:p>
            <a:r>
              <a:rPr lang="en-US" dirty="0"/>
              <a:t>WHAT ARE YOUR LEGAL SERVICES BENEFITS?</a:t>
            </a:r>
          </a:p>
        </p:txBody>
      </p:sp>
      <p:sp>
        <p:nvSpPr>
          <p:cNvPr id="3" name="Content Placeholder 2">
            <a:extLst>
              <a:ext uri="{FF2B5EF4-FFF2-40B4-BE49-F238E27FC236}">
                <a16:creationId xmlns:a16="http://schemas.microsoft.com/office/drawing/2014/main" id="{FBF932D4-C106-4267-83B7-21D0ED6C7BEE}"/>
              </a:ext>
            </a:extLst>
          </p:cNvPr>
          <p:cNvSpPr>
            <a:spLocks noGrp="1"/>
          </p:cNvSpPr>
          <p:nvPr>
            <p:ph idx="1"/>
          </p:nvPr>
        </p:nvSpPr>
        <p:spPr/>
        <p:txBody>
          <a:bodyPr/>
          <a:lstStyle/>
          <a:p>
            <a:r>
              <a:rPr lang="en-US" dirty="0"/>
              <a:t>Free legal representation in covered legal matters</a:t>
            </a:r>
          </a:p>
          <a:p>
            <a:r>
              <a:rPr lang="en-US" dirty="0"/>
              <a:t>Absolutely no attorney fees</a:t>
            </a:r>
          </a:p>
          <a:p>
            <a:r>
              <a:rPr lang="en-US" dirty="0"/>
              <a:t>After paying a $150 deductible, $500 available for your litigation expenses</a:t>
            </a:r>
          </a:p>
          <a:p>
            <a:r>
              <a:rPr lang="en-US" dirty="0"/>
              <a:t>For RETIREES only, there is a reimbursement schedule for paid attorney fees incurred when you live outside of our covered area.</a:t>
            </a:r>
          </a:p>
        </p:txBody>
      </p:sp>
    </p:spTree>
    <p:extLst>
      <p:ext uri="{BB962C8B-B14F-4D97-AF65-F5344CB8AC3E}">
        <p14:creationId xmlns:p14="http://schemas.microsoft.com/office/powerpoint/2010/main" val="2326224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93F82-12CF-426C-857D-13274CF66D4D}"/>
              </a:ext>
            </a:extLst>
          </p:cNvPr>
          <p:cNvSpPr>
            <a:spLocks noGrp="1"/>
          </p:cNvSpPr>
          <p:nvPr>
            <p:ph type="title"/>
          </p:nvPr>
        </p:nvSpPr>
        <p:spPr/>
        <p:txBody>
          <a:bodyPr/>
          <a:lstStyle/>
          <a:p>
            <a:r>
              <a:rPr lang="en-US" dirty="0"/>
              <a:t>EXTENDED BENEFIT FOR RETIREES</a:t>
            </a:r>
          </a:p>
        </p:txBody>
      </p:sp>
      <p:sp>
        <p:nvSpPr>
          <p:cNvPr id="3" name="Content Placeholder 2">
            <a:extLst>
              <a:ext uri="{FF2B5EF4-FFF2-40B4-BE49-F238E27FC236}">
                <a16:creationId xmlns:a16="http://schemas.microsoft.com/office/drawing/2014/main" id="{7C796E3B-950A-4223-995E-606392D50BD5}"/>
              </a:ext>
            </a:extLst>
          </p:cNvPr>
          <p:cNvSpPr>
            <a:spLocks noGrp="1"/>
          </p:cNvSpPr>
          <p:nvPr>
            <p:ph idx="1"/>
          </p:nvPr>
        </p:nvSpPr>
        <p:spPr/>
        <p:txBody>
          <a:bodyPr/>
          <a:lstStyle/>
          <a:p>
            <a:r>
              <a:rPr lang="en-US" dirty="0"/>
              <a:t>If a retired member resides outside of the covered  New York State Counties and has a covered legal matter, the retiree may be eligible for reimbursement of some paid attorney’s fees pursuant to a schedule approved by the Welfare Fund trustees</a:t>
            </a:r>
          </a:p>
        </p:txBody>
      </p:sp>
    </p:spTree>
    <p:extLst>
      <p:ext uri="{BB962C8B-B14F-4D97-AF65-F5344CB8AC3E}">
        <p14:creationId xmlns:p14="http://schemas.microsoft.com/office/powerpoint/2010/main" val="375871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455D6-7346-4E01-8AC6-314A1AED77D4}"/>
              </a:ext>
            </a:extLst>
          </p:cNvPr>
          <p:cNvSpPr>
            <a:spLocks noGrp="1"/>
          </p:cNvSpPr>
          <p:nvPr>
            <p:ph type="title"/>
          </p:nvPr>
        </p:nvSpPr>
        <p:spPr/>
        <p:txBody>
          <a:bodyPr/>
          <a:lstStyle/>
          <a:p>
            <a:r>
              <a:rPr lang="en-US" dirty="0"/>
              <a:t>COVERED LEGAL MATTERS</a:t>
            </a:r>
          </a:p>
        </p:txBody>
      </p:sp>
      <p:sp>
        <p:nvSpPr>
          <p:cNvPr id="3" name="Content Placeholder 2">
            <a:extLst>
              <a:ext uri="{FF2B5EF4-FFF2-40B4-BE49-F238E27FC236}">
                <a16:creationId xmlns:a16="http://schemas.microsoft.com/office/drawing/2014/main" id="{88E5E885-98BF-4F61-9FDD-8B11724D4B03}"/>
              </a:ext>
            </a:extLst>
          </p:cNvPr>
          <p:cNvSpPr>
            <a:spLocks noGrp="1"/>
          </p:cNvSpPr>
          <p:nvPr>
            <p:ph idx="1"/>
          </p:nvPr>
        </p:nvSpPr>
        <p:spPr/>
        <p:txBody>
          <a:bodyPr>
            <a:normAutofit fontScale="85000" lnSpcReduction="10000"/>
          </a:bodyPr>
          <a:lstStyle/>
          <a:p>
            <a:r>
              <a:rPr lang="en-US" dirty="0"/>
              <a:t>Family Law:  custody, visitation, orders of protections, child protective services proceedings, and private adoptions and some child support matters</a:t>
            </a:r>
          </a:p>
          <a:p>
            <a:r>
              <a:rPr lang="en-US" dirty="0"/>
              <a:t>Matrimonial Actions </a:t>
            </a:r>
          </a:p>
          <a:p>
            <a:r>
              <a:rPr lang="en-US" dirty="0"/>
              <a:t>Housing Court Tenant representation in non-payment and holdover proceedings</a:t>
            </a:r>
          </a:p>
          <a:p>
            <a:r>
              <a:rPr lang="en-US" dirty="0"/>
              <a:t>Civil Court Consumer actions and name changes</a:t>
            </a:r>
          </a:p>
          <a:p>
            <a:r>
              <a:rPr lang="en-US" dirty="0"/>
              <a:t>Foreclosure Actions</a:t>
            </a:r>
          </a:p>
          <a:p>
            <a:r>
              <a:rPr lang="en-US" dirty="0"/>
              <a:t>Chapter 7 and Chapter 13 Bankruptcy Filings</a:t>
            </a:r>
          </a:p>
          <a:p>
            <a:r>
              <a:rPr lang="en-US" dirty="0"/>
              <a:t>Real Estate:  purchase, sale and refinance of coop, condo, one or two family homes</a:t>
            </a:r>
          </a:p>
          <a:p>
            <a:r>
              <a:rPr lang="en-US" dirty="0"/>
              <a:t>Wills, Powers of Attorney and Health Care Proxies</a:t>
            </a:r>
          </a:p>
          <a:p>
            <a:endParaRPr lang="en-US" dirty="0"/>
          </a:p>
        </p:txBody>
      </p:sp>
    </p:spTree>
    <p:extLst>
      <p:ext uri="{BB962C8B-B14F-4D97-AF65-F5344CB8AC3E}">
        <p14:creationId xmlns:p14="http://schemas.microsoft.com/office/powerpoint/2010/main" val="2039640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4ED17-813A-43C2-99FE-1D924C21DDD7}"/>
              </a:ext>
            </a:extLst>
          </p:cNvPr>
          <p:cNvSpPr>
            <a:spLocks noGrp="1"/>
          </p:cNvSpPr>
          <p:nvPr>
            <p:ph type="title"/>
          </p:nvPr>
        </p:nvSpPr>
        <p:spPr/>
        <p:txBody>
          <a:bodyPr/>
          <a:lstStyle/>
          <a:p>
            <a:r>
              <a:rPr lang="en-US" dirty="0"/>
              <a:t>COVERED GEOGRAPHICAL AREAS</a:t>
            </a:r>
          </a:p>
        </p:txBody>
      </p:sp>
      <p:sp>
        <p:nvSpPr>
          <p:cNvPr id="3" name="Content Placeholder 2">
            <a:extLst>
              <a:ext uri="{FF2B5EF4-FFF2-40B4-BE49-F238E27FC236}">
                <a16:creationId xmlns:a16="http://schemas.microsoft.com/office/drawing/2014/main" id="{3E80A3A5-5E13-48AD-B572-A8992697BBE8}"/>
              </a:ext>
            </a:extLst>
          </p:cNvPr>
          <p:cNvSpPr>
            <a:spLocks noGrp="1"/>
          </p:cNvSpPr>
          <p:nvPr>
            <p:ph idx="1"/>
          </p:nvPr>
        </p:nvSpPr>
        <p:spPr/>
        <p:txBody>
          <a:bodyPr/>
          <a:lstStyle/>
          <a:p>
            <a:r>
              <a:rPr lang="en-US" dirty="0"/>
              <a:t>Your Legal Services Plan will represent you in the described cases in the following New York State counties:</a:t>
            </a:r>
          </a:p>
          <a:p>
            <a:pPr marL="0" indent="0">
              <a:buNone/>
            </a:pPr>
            <a:endParaRPr lang="en-US" dirty="0"/>
          </a:p>
          <a:p>
            <a:pPr lvl="1"/>
            <a:r>
              <a:rPr lang="en-US" dirty="0"/>
              <a:t>New York, Kings, Queens, Richmond and Bronx Counties in NYC</a:t>
            </a:r>
          </a:p>
          <a:p>
            <a:pPr lvl="1"/>
            <a:r>
              <a:rPr lang="en-US" dirty="0"/>
              <a:t>Suffolk and Nassau County Long Island</a:t>
            </a:r>
          </a:p>
          <a:p>
            <a:pPr lvl="1"/>
            <a:r>
              <a:rPr lang="en-US" dirty="0"/>
              <a:t>Westchester, Rockland, Orange and Putnam Counties in upstate New York</a:t>
            </a:r>
          </a:p>
        </p:txBody>
      </p:sp>
    </p:spTree>
    <p:extLst>
      <p:ext uri="{BB962C8B-B14F-4D97-AF65-F5344CB8AC3E}">
        <p14:creationId xmlns:p14="http://schemas.microsoft.com/office/powerpoint/2010/main" val="2362952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3CBA6-CC10-4DCF-B0F2-DEB2F03EFD1C}"/>
              </a:ext>
            </a:extLst>
          </p:cNvPr>
          <p:cNvSpPr>
            <a:spLocks noGrp="1"/>
          </p:cNvSpPr>
          <p:nvPr>
            <p:ph type="title"/>
          </p:nvPr>
        </p:nvSpPr>
        <p:spPr/>
        <p:txBody>
          <a:bodyPr/>
          <a:lstStyle/>
          <a:p>
            <a:r>
              <a:rPr lang="en-US" dirty="0"/>
              <a:t>LITIGATION BENEFIT</a:t>
            </a:r>
          </a:p>
        </p:txBody>
      </p:sp>
      <p:sp>
        <p:nvSpPr>
          <p:cNvPr id="3" name="Content Placeholder 2">
            <a:extLst>
              <a:ext uri="{FF2B5EF4-FFF2-40B4-BE49-F238E27FC236}">
                <a16:creationId xmlns:a16="http://schemas.microsoft.com/office/drawing/2014/main" id="{366DB789-1E44-4677-AA5D-3FD022233BB3}"/>
              </a:ext>
            </a:extLst>
          </p:cNvPr>
          <p:cNvSpPr>
            <a:spLocks noGrp="1"/>
          </p:cNvSpPr>
          <p:nvPr>
            <p:ph idx="1"/>
          </p:nvPr>
        </p:nvSpPr>
        <p:spPr/>
        <p:txBody>
          <a:bodyPr/>
          <a:lstStyle/>
          <a:p>
            <a:pPr marL="0" indent="0">
              <a:buNone/>
            </a:pPr>
            <a:endParaRPr lang="en-US" dirty="0"/>
          </a:p>
          <a:p>
            <a:pPr marL="0" indent="0">
              <a:buNone/>
            </a:pPr>
            <a:r>
              <a:rPr lang="en-US" dirty="0"/>
              <a:t>When you have litigation expenses on a case in which we represent you, after paying your $150 deductible, you will have $500 available to you to cover various court-related fees.</a:t>
            </a:r>
          </a:p>
        </p:txBody>
      </p:sp>
    </p:spTree>
    <p:extLst>
      <p:ext uri="{BB962C8B-B14F-4D97-AF65-F5344CB8AC3E}">
        <p14:creationId xmlns:p14="http://schemas.microsoft.com/office/powerpoint/2010/main" val="2401862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7C63F-B747-4C19-AC08-5790C8AD4A75}"/>
              </a:ext>
            </a:extLst>
          </p:cNvPr>
          <p:cNvSpPr>
            <a:spLocks noGrp="1"/>
          </p:cNvSpPr>
          <p:nvPr>
            <p:ph type="title"/>
          </p:nvPr>
        </p:nvSpPr>
        <p:spPr/>
        <p:txBody>
          <a:bodyPr/>
          <a:lstStyle/>
          <a:p>
            <a:r>
              <a:rPr lang="en-US" dirty="0"/>
              <a:t>ABOUT YOUR LEGAL SERVICES PLAN </a:t>
            </a:r>
          </a:p>
        </p:txBody>
      </p:sp>
      <p:sp>
        <p:nvSpPr>
          <p:cNvPr id="3" name="Content Placeholder 2">
            <a:extLst>
              <a:ext uri="{FF2B5EF4-FFF2-40B4-BE49-F238E27FC236}">
                <a16:creationId xmlns:a16="http://schemas.microsoft.com/office/drawing/2014/main" id="{681297F2-217A-4100-976D-67CF70AB5B44}"/>
              </a:ext>
            </a:extLst>
          </p:cNvPr>
          <p:cNvSpPr>
            <a:spLocks noGrp="1"/>
          </p:cNvSpPr>
          <p:nvPr>
            <p:ph idx="1"/>
          </p:nvPr>
        </p:nvSpPr>
        <p:spPr/>
        <p:txBody>
          <a:bodyPr/>
          <a:lstStyle/>
          <a:p>
            <a:r>
              <a:rPr lang="en-US" dirty="0"/>
              <a:t>The Legal Services Plan currently has twelve full-time attorneys  working to handle members’ and retirees’ cases and answer their questions.  The best way to have the Legal Services Plan assist a member with his or her legal problem is to have the member call (212)924-1220 and schedule an appointment.  If the member does not need an actual appointment, the Plan has an advice hotline where staff attorneys will try to assist the member over the telephone.</a:t>
            </a:r>
          </a:p>
        </p:txBody>
      </p:sp>
    </p:spTree>
    <p:extLst>
      <p:ext uri="{BB962C8B-B14F-4D97-AF65-F5344CB8AC3E}">
        <p14:creationId xmlns:p14="http://schemas.microsoft.com/office/powerpoint/2010/main" val="4276955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F6EE7-5957-495F-A713-E4391C43959B}"/>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79638142-2A08-439C-8AA6-0AFFB941D048}"/>
              </a:ext>
            </a:extLst>
          </p:cNvPr>
          <p:cNvSpPr>
            <a:spLocks noGrp="1"/>
          </p:cNvSpPr>
          <p:nvPr>
            <p:ph idx="1"/>
          </p:nvPr>
        </p:nvSpPr>
        <p:spPr/>
        <p:txBody>
          <a:bodyPr>
            <a:normAutofit fontScale="55000" lnSpcReduction="20000"/>
          </a:bodyPr>
          <a:lstStyle/>
          <a:p>
            <a:r>
              <a:rPr lang="en-US" dirty="0"/>
              <a:t>MARY E. SHERIDAN, ESQ., Director, msheridan@local237.org</a:t>
            </a:r>
          </a:p>
          <a:p>
            <a:r>
              <a:rPr lang="en-US" dirty="0"/>
              <a:t>KENNETH R. PERRY, ESQ., Deputy Director, kperry@local237.org</a:t>
            </a:r>
          </a:p>
          <a:p>
            <a:r>
              <a:rPr lang="en-US" dirty="0"/>
              <a:t>SARA N. WAGNER, ESQ., Assistant Director, swagner@local237.org</a:t>
            </a:r>
          </a:p>
          <a:p>
            <a:r>
              <a:rPr lang="en-US" dirty="0"/>
              <a:t>REBECCA J. ENGEL, ESQ., Supervising Attorney, rengel@local237.org</a:t>
            </a:r>
          </a:p>
          <a:p>
            <a:r>
              <a:rPr lang="en-US" dirty="0"/>
              <a:t>JESSICA L. VINNIK, ESQ., Senior Attorney, jvinnik@local237.org</a:t>
            </a:r>
          </a:p>
          <a:p>
            <a:r>
              <a:rPr lang="en-US" dirty="0"/>
              <a:t>ISRAEL Y. LEVIN, ESQ., Senior Attorney, ilevin@local237.org</a:t>
            </a:r>
          </a:p>
          <a:p>
            <a:r>
              <a:rPr lang="en-US" dirty="0"/>
              <a:t>JESSICA A. CARUSO, ESQ., Staff Attorney, jcaruso@local237.org</a:t>
            </a:r>
          </a:p>
          <a:p>
            <a:r>
              <a:rPr lang="en-US" dirty="0"/>
              <a:t>LEON F. DAWSON, ESQ., Staff Attorney, ldawson@local237.org</a:t>
            </a:r>
          </a:p>
          <a:p>
            <a:r>
              <a:rPr lang="en-US" dirty="0"/>
              <a:t>APRIL M. CALABRESE, ESQ., Staff Attorney, acalabrese@local237.org</a:t>
            </a:r>
          </a:p>
          <a:p>
            <a:r>
              <a:rPr lang="en-US" dirty="0"/>
              <a:t>DAVID KO, ESQ., Staff Attorney, dko@local237.org</a:t>
            </a:r>
          </a:p>
          <a:p>
            <a:r>
              <a:rPr lang="en-US" dirty="0"/>
              <a:t>ZOIE K. FORSTER, ESQ., Staff Attorney, zforster@local237.org</a:t>
            </a:r>
          </a:p>
          <a:p>
            <a:r>
              <a:rPr lang="en-US" dirty="0"/>
              <a:t>EMILY NYREN, ESQ., Staff Attorney, enyren@local237.org</a:t>
            </a:r>
          </a:p>
          <a:p>
            <a:r>
              <a:rPr lang="en-US" dirty="0"/>
              <a:t>INGRID VENTURA, Office Manager, iventura@local237.org</a:t>
            </a:r>
          </a:p>
        </p:txBody>
      </p:sp>
    </p:spTree>
    <p:extLst>
      <p:ext uri="{BB962C8B-B14F-4D97-AF65-F5344CB8AC3E}">
        <p14:creationId xmlns:p14="http://schemas.microsoft.com/office/powerpoint/2010/main" val="1677145535"/>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TM04033917[[fn=Berlin]]</Template>
  <TotalTime>47</TotalTime>
  <Words>556</Words>
  <Application>Microsoft Macintosh PowerPoint</Application>
  <PresentationFormat>Widescreen</PresentationFormat>
  <Paragraphs>43</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Trebuchet MS</vt:lpstr>
      <vt:lpstr>Berlin</vt:lpstr>
      <vt:lpstr> TEAMSTERS LOCAL 237</vt:lpstr>
      <vt:lpstr>WHAT ARE YOUR LEGAL SERVICES BENEFITS?</vt:lpstr>
      <vt:lpstr>EXTENDED BENEFIT FOR RETIREES</vt:lpstr>
      <vt:lpstr>COVERED LEGAL MATTERS</vt:lpstr>
      <vt:lpstr>COVERED GEOGRAPHICAL AREAS</vt:lpstr>
      <vt:lpstr>LITIGATION BENEFIT</vt:lpstr>
      <vt:lpstr>ABOUT YOUR LEGAL SERVICES PLAN </vt:lpstr>
      <vt:lpstr>WHO WE ARE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SERVICES PLAN</dc:title>
  <dc:creator>Mary Sheridan</dc:creator>
  <cp:lastModifiedBy>Denise Devlin</cp:lastModifiedBy>
  <cp:revision>6</cp:revision>
  <dcterms:created xsi:type="dcterms:W3CDTF">2020-05-12T17:36:44Z</dcterms:created>
  <dcterms:modified xsi:type="dcterms:W3CDTF">2020-09-09T14:20:11Z</dcterms:modified>
</cp:coreProperties>
</file>