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1" r:id="rId2"/>
  </p:sldMasterIdLst>
  <p:notesMasterIdLst>
    <p:notesMasterId r:id="rId23"/>
  </p:notesMasterIdLst>
  <p:sldIdLst>
    <p:sldId id="256" r:id="rId3"/>
    <p:sldId id="257" r:id="rId4"/>
    <p:sldId id="260" r:id="rId5"/>
    <p:sldId id="258" r:id="rId6"/>
    <p:sldId id="259" r:id="rId7"/>
    <p:sldId id="261" r:id="rId8"/>
    <p:sldId id="275"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02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4741A2-AF24-4B86-A9F8-D0684D42CDF3}" type="datetimeFigureOut">
              <a:rPr lang="en-US" smtClean="0"/>
              <a:t>9/24/2020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3E0ED2-89FC-49C6-9ACC-699C60F08A91}" type="slidenum">
              <a:rPr lang="en-US" smtClean="0"/>
              <a:t>‹#›</a:t>
            </a:fld>
            <a:endParaRPr lang="en-US"/>
          </a:p>
        </p:txBody>
      </p:sp>
    </p:spTree>
    <p:extLst>
      <p:ext uri="{BB962C8B-B14F-4D97-AF65-F5344CB8AC3E}">
        <p14:creationId xmlns:p14="http://schemas.microsoft.com/office/powerpoint/2010/main" val="3599589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BA0DCF-2F03-446D-A8C2-091218313E67}"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810505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BA0DCF-2F03-446D-A8C2-091218313E67}"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592837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BA0DCF-2F03-446D-A8C2-091218313E67}"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7682022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12192000" cy="6858000"/>
            <a:chOff x="0" y="0"/>
            <a:chExt cx="12192000" cy="6858000"/>
          </a:xfrm>
        </p:grpSpPr>
        <p:sp>
          <p:nvSpPr>
            <p:cNvPr id="8" name="Rectangle 7"/>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76279" y="1792223"/>
            <a:ext cx="990599" cy="304799"/>
          </a:xfrm>
        </p:spPr>
        <p:txBody>
          <a:bodyPr anchor="t"/>
          <a:lstStyle>
            <a:lvl1pPr algn="l">
              <a:defRPr b="0" i="0">
                <a:solidFill>
                  <a:schemeClr val="bg1"/>
                </a:solidFill>
              </a:defRPr>
            </a:lvl1pPr>
          </a:lstStyle>
          <a:p>
            <a:fld id="{D200B3F0-A9BC-48CE-8EB6-ECE965069900}" type="datetimeFigureOut">
              <a:rPr lang="en-US" dirty="0"/>
              <a:pPr/>
              <a:t>9/24/2020</a:t>
            </a:fld>
            <a:endParaRPr lang="en-US" dirty="0"/>
          </a:p>
        </p:txBody>
      </p:sp>
      <p:sp>
        <p:nvSpPr>
          <p:cNvPr id="5" name="Footer Placeholder 4"/>
          <p:cNvSpPr>
            <a:spLocks noGrp="1"/>
          </p:cNvSpPr>
          <p:nvPr>
            <p:ph type="ftr" sz="quarter" idx="11"/>
          </p:nvPr>
        </p:nvSpPr>
        <p:spPr bwMode="gray">
          <a:xfrm rot="5400000">
            <a:off x="8963575" y="3226820"/>
            <a:ext cx="3859795" cy="304801"/>
          </a:xfrm>
        </p:spPr>
        <p:txBody>
          <a:bodyPr anchor="b"/>
          <a:lstStyle>
            <a:lvl1pPr>
              <a:defRPr b="0" i="0">
                <a:solidFill>
                  <a:schemeClr val="bg1"/>
                </a:solidFill>
              </a:defRPr>
            </a:lvl1pPr>
          </a:lstStyle>
          <a:p>
            <a:r>
              <a:rPr lang="en-US" dirty="0"/>
              <a:t>
              </a:t>
            </a:r>
          </a:p>
        </p:txBody>
      </p:sp>
      <p:sp>
        <p:nvSpPr>
          <p:cNvPr id="17" name="Rectangle 16"/>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5945"/>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6" y="5532683"/>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DF9FFFF-3106-4DDB-AA62-0C80862170D6}" type="datetimeFigureOut">
              <a:rPr lang="en-US" dirty="0"/>
              <a:t>9/24/2020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nchor="ct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3DA38B7-AE95-4DC8-9A51-7A71F545B098}"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6" name="Rectangle 15"/>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1" name="TextBox 10"/>
          <p:cNvSpPr txBox="1"/>
          <p:nvPr/>
        </p:nvSpPr>
        <p:spPr bwMode="gray">
          <a:xfrm>
            <a:off x="898295" y="603589"/>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13" name="TextBox 12"/>
          <p:cNvSpPr txBox="1"/>
          <p:nvPr/>
        </p:nvSpPr>
        <p:spPr bwMode="gray">
          <a:xfrm>
            <a:off x="9705137" y="2613787"/>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74801" y="980517"/>
            <a:ext cx="8460983" cy="2705034"/>
          </a:xfrm>
        </p:spPr>
        <p:txBody>
          <a:bodyPr anchor="ct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86515"/>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14393"/>
            <a:ext cx="8825659" cy="1012664"/>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6F1EC2B-8188-4AC2-9F0D-8D09C51D505A}"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4" name="Rectangle 23"/>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2404477"/>
            <a:ext cx="8825659" cy="178870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38587" y="5024967"/>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12B75E-944F-430B-BE5F-C69FA8823C04}"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2" name="Rectangle 11"/>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7"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109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87261"/>
            <a:ext cx="3129168" cy="28397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10999"/>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87261"/>
            <a:ext cx="3145380" cy="28397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1" y="2603500"/>
            <a:ext cx="315744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87261"/>
            <a:ext cx="3161029" cy="283979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9AE0DC7-7F53-471C-A711-B3DA6F2535F3}" type="datetimeFigureOut">
              <a:rPr lang="en-US" dirty="0"/>
              <a:t>9/24/2020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20744" cy="576263"/>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1246"/>
            <a:ext cx="2691242" cy="158376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3" y="5109107"/>
            <a:ext cx="3020745"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42840"/>
            <a:ext cx="2691242" cy="155217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7"/>
            <a:ext cx="3050438" cy="92140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4"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18992"/>
            <a:ext cx="2691242" cy="1576018"/>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4" y="5109107"/>
            <a:ext cx="3054127" cy="89634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1" name="Straight Connector 20"/>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C1F4C9D-4618-451D-80C1-6A376BB42AB4}" type="datetimeFigureOut">
              <a:rPr lang="en-US" dirty="0"/>
              <a:t>9/24/2020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4D2318-CE40-42F6-962A-4C6D6CF697DB}"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97430"/>
            <a:ext cx="1409965" cy="4729626"/>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97429"/>
            <a:ext cx="6247546" cy="472962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476AC1-EB7F-4BEF-90D9-5764B50DAF8A}"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8" name="Rectangle 17"/>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662CE8A-A6DE-47EE-B5A4-2655B128E4C7}" type="datetime1">
              <a:rPr lang="en-US" smtClean="0">
                <a:solidFill>
                  <a:prstClr val="black">
                    <a:tint val="75000"/>
                  </a:prstClr>
                </a:solidFill>
              </a:rPr>
              <a:pPr/>
              <a:t>9/24/2020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a:solidFill>
                  <a:prstClr val="black">
                    <a:tint val="75000"/>
                  </a:prstClr>
                </a:solidFill>
              </a:rPr>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541582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3DACB3-51C2-436A-B55F-ABB78CC9F166}" type="datetime1">
              <a:rPr lang="en-US" smtClean="0">
                <a:solidFill>
                  <a:prstClr val="black">
                    <a:tint val="75000"/>
                  </a:prstClr>
                </a:solidFill>
              </a:rPr>
              <a:pPr/>
              <a:t>9/24/2020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a:solidFill>
                  <a:prstClr val="black">
                    <a:tint val="75000"/>
                  </a:prstClr>
                </a:solidFill>
              </a:rPr>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54231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20712A-F861-4AB0-A754-4F5A2033CD4B}"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14D079-2786-4254-8BB9-8F3DE5BEDAC9}" type="datetime1">
              <a:rPr lang="en-US" smtClean="0">
                <a:solidFill>
                  <a:prstClr val="black">
                    <a:tint val="75000"/>
                  </a:prstClr>
                </a:solidFill>
              </a:rPr>
              <a:pPr/>
              <a:t>9/24/2020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a:solidFill>
                  <a:prstClr val="black">
                    <a:tint val="75000"/>
                  </a:prstClr>
                </a:solidFill>
              </a:rPr>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204781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99C8595-2214-42BA-B5D5-2096AB15EB12}" type="datetime1">
              <a:rPr lang="en-US" smtClean="0">
                <a:solidFill>
                  <a:prstClr val="black">
                    <a:tint val="75000"/>
                  </a:prstClr>
                </a:solidFill>
              </a:rPr>
              <a:pPr/>
              <a:t>9/24/2020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a:solidFill>
                  <a:prstClr val="black">
                    <a:tint val="75000"/>
                  </a:prstClr>
                </a:solidFill>
              </a:rPr>
              <a:t>page 1</a:t>
            </a:r>
          </a:p>
        </p:txBody>
      </p:sp>
      <p:sp>
        <p:nvSpPr>
          <p:cNvPr id="7" name="Slide Number Placeholder 6"/>
          <p:cNvSpPr>
            <a:spLocks noGrp="1"/>
          </p:cNvSpPr>
          <p:nvPr>
            <p:ph type="sldNum" sz="quarter" idx="12"/>
          </p:nvPr>
        </p:nvSpPr>
        <p:spPr/>
        <p:txBody>
          <a:bodyPr/>
          <a:lstStyle/>
          <a:p>
            <a:fld id="{70FA8441-2F3B-4BC1-8B4D-227150B6B19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236253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4942286-C3EB-4675-93E6-5D6A5BE0F498}" type="datetime1">
              <a:rPr lang="en-US" smtClean="0">
                <a:solidFill>
                  <a:prstClr val="black">
                    <a:tint val="75000"/>
                  </a:prstClr>
                </a:solidFill>
              </a:rPr>
              <a:pPr/>
              <a:t>9/24/2020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a:solidFill>
                  <a:prstClr val="black">
                    <a:tint val="75000"/>
                  </a:prstClr>
                </a:solidFill>
              </a:rPr>
              <a:t>page 1</a:t>
            </a:r>
          </a:p>
        </p:txBody>
      </p:sp>
      <p:sp>
        <p:nvSpPr>
          <p:cNvPr id="9" name="Slide Number Placeholder 8"/>
          <p:cNvSpPr>
            <a:spLocks noGrp="1"/>
          </p:cNvSpPr>
          <p:nvPr>
            <p:ph type="sldNum" sz="quarter" idx="12"/>
          </p:nvPr>
        </p:nvSpPr>
        <p:spPr/>
        <p:txBody>
          <a:bodyPr/>
          <a:lstStyle/>
          <a:p>
            <a:fld id="{70FA8441-2F3B-4BC1-8B4D-227150B6B19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540971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2DF3013-BEA8-4BC6-865C-F56DDAF78997}" type="datetime1">
              <a:rPr lang="en-US" smtClean="0">
                <a:solidFill>
                  <a:prstClr val="black">
                    <a:tint val="75000"/>
                  </a:prstClr>
                </a:solidFill>
              </a:rPr>
              <a:pPr/>
              <a:t>9/24/2020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a:solidFill>
                  <a:prstClr val="black">
                    <a:tint val="75000"/>
                  </a:prstClr>
                </a:solidFill>
              </a:rPr>
              <a:t>page 1</a:t>
            </a:r>
          </a:p>
        </p:txBody>
      </p:sp>
      <p:sp>
        <p:nvSpPr>
          <p:cNvPr id="5" name="Slide Number Placeholder 4"/>
          <p:cNvSpPr>
            <a:spLocks noGrp="1"/>
          </p:cNvSpPr>
          <p:nvPr>
            <p:ph type="sldNum" sz="quarter" idx="12"/>
          </p:nvPr>
        </p:nvSpPr>
        <p:spPr/>
        <p:txBody>
          <a:bodyPr/>
          <a:lstStyle/>
          <a:p>
            <a:fld id="{70FA8441-2F3B-4BC1-8B4D-227150B6B19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881969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389D6D-4245-454D-B064-C4EC8197CF66}" type="datetime1">
              <a:rPr lang="en-US" smtClean="0">
                <a:solidFill>
                  <a:prstClr val="black">
                    <a:tint val="75000"/>
                  </a:prstClr>
                </a:solidFill>
              </a:rPr>
              <a:pPr/>
              <a:t>9/24/2020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a:solidFill>
                  <a:prstClr val="black">
                    <a:tint val="75000"/>
                  </a:prstClr>
                </a:solidFill>
              </a:rPr>
              <a:t>page 1</a:t>
            </a:r>
          </a:p>
        </p:txBody>
      </p:sp>
      <p:sp>
        <p:nvSpPr>
          <p:cNvPr id="4" name="Slide Number Placeholder 3"/>
          <p:cNvSpPr>
            <a:spLocks noGrp="1"/>
          </p:cNvSpPr>
          <p:nvPr>
            <p:ph type="sldNum" sz="quarter" idx="12"/>
          </p:nvPr>
        </p:nvSpPr>
        <p:spPr/>
        <p:txBody>
          <a:bodyPr/>
          <a:lstStyle/>
          <a:p>
            <a:fld id="{70FA8441-2F3B-4BC1-8B4D-227150B6B19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587270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E838049-CE24-4882-B933-EC80ED161A23}" type="datetime1">
              <a:rPr lang="en-US" smtClean="0">
                <a:solidFill>
                  <a:prstClr val="black">
                    <a:tint val="75000"/>
                  </a:prstClr>
                </a:solidFill>
              </a:rPr>
              <a:pPr/>
              <a:t>9/24/2020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a:solidFill>
                  <a:prstClr val="black">
                    <a:tint val="75000"/>
                  </a:prstClr>
                </a:solidFill>
              </a:rPr>
              <a:t>page 1</a:t>
            </a:r>
          </a:p>
        </p:txBody>
      </p:sp>
      <p:sp>
        <p:nvSpPr>
          <p:cNvPr id="7" name="Slide Number Placeholder 6"/>
          <p:cNvSpPr>
            <a:spLocks noGrp="1"/>
          </p:cNvSpPr>
          <p:nvPr>
            <p:ph type="sldNum" sz="quarter" idx="12"/>
          </p:nvPr>
        </p:nvSpPr>
        <p:spPr/>
        <p:txBody>
          <a:bodyPr/>
          <a:lstStyle/>
          <a:p>
            <a:fld id="{70FA8441-2F3B-4BC1-8B4D-227150B6B19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879161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542E56-3C8C-402B-9321-C7A863794CC4}" type="datetime1">
              <a:rPr lang="en-US" smtClean="0">
                <a:solidFill>
                  <a:prstClr val="black">
                    <a:tint val="75000"/>
                  </a:prstClr>
                </a:solidFill>
              </a:rPr>
              <a:pPr/>
              <a:t>9/24/2020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a:solidFill>
                  <a:prstClr val="black">
                    <a:tint val="75000"/>
                  </a:prstClr>
                </a:solidFill>
              </a:rPr>
              <a:t>page 1</a:t>
            </a:r>
          </a:p>
        </p:txBody>
      </p:sp>
      <p:sp>
        <p:nvSpPr>
          <p:cNvPr id="7" name="Slide Number Placeholder 6"/>
          <p:cNvSpPr>
            <a:spLocks noGrp="1"/>
          </p:cNvSpPr>
          <p:nvPr>
            <p:ph type="sldNum" sz="quarter" idx="12"/>
          </p:nvPr>
        </p:nvSpPr>
        <p:spPr/>
        <p:txBody>
          <a:bodyPr/>
          <a:lstStyle/>
          <a:p>
            <a:fld id="{70FA8441-2F3B-4BC1-8B4D-227150B6B19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424791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56A616-CEBD-4127-810A-36C037C2EB55}" type="datetime1">
              <a:rPr lang="en-US" smtClean="0">
                <a:solidFill>
                  <a:prstClr val="black">
                    <a:tint val="75000"/>
                  </a:prstClr>
                </a:solidFill>
              </a:rPr>
              <a:pPr/>
              <a:t>9/24/2020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a:solidFill>
                  <a:prstClr val="black">
                    <a:tint val="75000"/>
                  </a:prstClr>
                </a:solidFill>
              </a:rPr>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986031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06EB77-CAFA-4A20-8849-2DCB2E2DB2A6}" type="datetime1">
              <a:rPr lang="en-US" smtClean="0">
                <a:solidFill>
                  <a:prstClr val="black">
                    <a:tint val="75000"/>
                  </a:prstClr>
                </a:solidFill>
              </a:rPr>
              <a:pPr/>
              <a:t>9/24/2020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a:solidFill>
                  <a:prstClr val="black">
                    <a:tint val="75000"/>
                  </a:prstClr>
                </a:solidFill>
              </a:rPr>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13123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4"/>
            <a:ext cx="4351023" cy="2283823"/>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4507B7-F2DC-4B2C-B14D-58A9766807A2}"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1368" y="2603500"/>
            <a:ext cx="4828744"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1" y="2603500"/>
            <a:ext cx="4825159" cy="337770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4A483D-5CB4-4842-8F2F-05D5276ACF63}" type="datetimeFigureOut">
              <a:rPr lang="en-US" dirty="0"/>
              <a:t>9/24/2020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36063"/>
            <a:ext cx="48251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212326"/>
            <a:ext cx="4825158" cy="280747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1" y="2603499"/>
            <a:ext cx="4825160" cy="608825"/>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212327"/>
            <a:ext cx="4825159" cy="280747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1CE32E-9DC0-47C8-A657-48F5C3E4A10B}" type="datetimeFigureOut">
              <a:rPr lang="en-US" dirty="0"/>
              <a:t>9/24/2020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BDF5C0D-8C3A-4771-A43D-83937FC700D4}" type="datetimeFigureOut">
              <a:rPr lang="en-US" dirty="0"/>
              <a:t>9/24/2020</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03D2D6-FCC2-425A-A4A7-8058E8C01CB1}" type="datetimeFigureOut">
              <a:rPr lang="en-US" dirty="0"/>
              <a:t>9/24/2020</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6" name="Rectangle 5"/>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5" y="3129280"/>
            <a:ext cx="2793158" cy="289559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8CF2683-E6E7-4CC3-9EEE-7854DD4F3545}" type="datetimeFigureOut">
              <a:rPr lang="en-US" dirty="0"/>
              <a:t>9/24/2020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 name="Rectangle 7"/>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2" y="1143000"/>
            <a:ext cx="3227192"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20F81-B39D-4CBB-8BF3-5D6E395D0F72}" type="datetimeFigureOut">
              <a:rPr lang="en-US" dirty="0"/>
              <a:t>9/24/2020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5" name="Rectangle 14"/>
            <p:cNvSpPr/>
            <p:nvPr/>
          </p:nvSpPr>
          <p:spPr>
            <a:xfrm>
              <a:off x="0" y="0"/>
              <a:ext cx="12192000" cy="6858000"/>
            </a:xfrm>
            <a:prstGeom prst="rect">
              <a:avLst/>
            </a:prstGeom>
            <a:blipFill>
              <a:blip r:embed="rId19">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Oval 4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9" name="Oval 3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8" name="Oval 3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9" name="Oval 48"/>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61110" y="6391839"/>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4" name="Date Placeholder 3"/>
          <p:cNvSpPr>
            <a:spLocks noGrp="1"/>
          </p:cNvSpPr>
          <p:nvPr>
            <p:ph type="dt" sz="half" idx="2"/>
          </p:nvPr>
        </p:nvSpPr>
        <p:spPr>
          <a:xfrm>
            <a:off x="10650938" y="6394407"/>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564B320A-89BA-47B2-A525-92E8D10B06E4}" type="datetimeFigureOut">
              <a:rPr lang="en-US" dirty="0"/>
              <a:t>9/24/2020</a:t>
            </a:fld>
            <a:endParaRPr lang="en-US" dirty="0"/>
          </a:p>
        </p:txBody>
      </p:sp>
      <p:sp>
        <p:nvSpPr>
          <p:cNvPr id="20" name="Rectangle 19"/>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8F4D4099-B4FB-47D0-9830-F6E0A41AE532}" type="datetime1">
              <a:rPr lang="en-US" smtClean="0">
                <a:solidFill>
                  <a:prstClr val="black">
                    <a:tint val="75000"/>
                  </a:prstClr>
                </a:solidFill>
              </a:rPr>
              <a:pPr defTabSz="914400"/>
              <a:t>9/24/2020</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dirty="0">
                <a:solidFill>
                  <a:prstClr val="black">
                    <a:tint val="75000"/>
                  </a:prstClr>
                </a:solidFill>
              </a:rPr>
              <a:t>page 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70FA8441-2F3B-4BC1-8B4D-227150B6B196}" type="slidenum">
              <a:rPr lang="en-US" smtClean="0">
                <a:solidFill>
                  <a:prstClr val="black">
                    <a:tint val="75000"/>
                  </a:prstClr>
                </a:solidFill>
              </a:rPr>
              <a:pPr defTabSz="914400"/>
              <a:t>‹#›</a:t>
            </a:fld>
            <a:endParaRPr lang="en-US" dirty="0">
              <a:solidFill>
                <a:prstClr val="black">
                  <a:tint val="75000"/>
                </a:prstClr>
              </a:solidFill>
            </a:endParaRPr>
          </a:p>
        </p:txBody>
      </p:sp>
    </p:spTree>
    <p:extLst>
      <p:ext uri="{BB962C8B-B14F-4D97-AF65-F5344CB8AC3E}">
        <p14:creationId xmlns:p14="http://schemas.microsoft.com/office/powerpoint/2010/main" val="948708110"/>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hyperlink" Target="http://www.cpsoptical.com/" TargetMode="Externa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4.xml"/><Relationship Id="rId5" Type="http://schemas.openxmlformats.org/officeDocument/2006/relationships/image" Target="../media/image7.emf"/><Relationship Id="rId4" Type="http://schemas.openxmlformats.org/officeDocument/2006/relationships/image" Target="../media/image6.gif"/></Relationships>
</file>

<file path=ppt/slides/_rels/slide3.xml.rels><?xml version="1.0" encoding="UTF-8" standalone="yes"?>
<Relationships xmlns="http://schemas.openxmlformats.org/package/2006/relationships"><Relationship Id="rId2" Type="http://schemas.openxmlformats.org/officeDocument/2006/relationships/hyperlink" Target="mailto:nycretireeshbp@emblemhealth.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1.nyc.gov/site/olr/health/healthvideos/health-video-transition-medicare.page" TargetMode="External"/><Relationship Id="rId2" Type="http://schemas.openxmlformats.org/officeDocument/2006/relationships/hyperlink" Target="https://www1.nyc.gov/site/olr/health/healthvideos/health-video-transition-non-medicare.pag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1.nyc.gov/site/olr/health/healthvideos/health-video-transition-seminar-pt2.page" TargetMode="External"/><Relationship Id="rId2" Type="http://schemas.openxmlformats.org/officeDocument/2006/relationships/hyperlink" Target="https://www1.nyc.gov/site/olr/health/healthvideos/health-video-transition-seminar-pt1.pag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1.nyc.gov/site/olr/health/healthvideos/health-video-medicarepartbreimbursement.pag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NYCRetireesHBP@emblemhealth.com" TargetMode="External"/><Relationship Id="rId2" Type="http://schemas.openxmlformats.org/officeDocument/2006/relationships/hyperlink" Target="mailto:healthbenefits@olr.nyc.gov" TargetMode="External"/><Relationship Id="rId1" Type="http://schemas.openxmlformats.org/officeDocument/2006/relationships/slideLayout" Target="../slideLayouts/slideLayout2.xml"/><Relationship Id="rId4" Type="http://schemas.openxmlformats.org/officeDocument/2006/relationships/hyperlink" Target="https://www1.nyc.gov/site/olr/index.pag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708454"/>
            <a:ext cx="8825658" cy="4068927"/>
          </a:xfrm>
        </p:spPr>
        <p:txBody>
          <a:bodyPr/>
          <a:lstStyle/>
          <a:p>
            <a:pPr algn="ctr"/>
            <a:br>
              <a:rPr lang="en-US" dirty="0"/>
            </a:br>
            <a:endParaRPr lang="en-US" dirty="0"/>
          </a:p>
        </p:txBody>
      </p:sp>
      <p:sp>
        <p:nvSpPr>
          <p:cNvPr id="3" name="Subtitle 2"/>
          <p:cNvSpPr>
            <a:spLocks noGrp="1"/>
          </p:cNvSpPr>
          <p:nvPr>
            <p:ph type="subTitle" idx="1"/>
          </p:nvPr>
        </p:nvSpPr>
        <p:spPr>
          <a:xfrm>
            <a:off x="995312" y="4346671"/>
            <a:ext cx="8825658" cy="861420"/>
          </a:xfrm>
        </p:spPr>
        <p:txBody>
          <a:bodyPr>
            <a:noAutofit/>
          </a:bodyPr>
          <a:lstStyle/>
          <a:p>
            <a:pPr algn="ctr"/>
            <a:r>
              <a:rPr lang="en-US" sz="2000" b="1" dirty="0"/>
              <a:t>Pre- Retirement online Series</a:t>
            </a:r>
          </a:p>
          <a:p>
            <a:pPr algn="ctr"/>
            <a:r>
              <a:rPr lang="en-US" sz="2000" b="1" dirty="0"/>
              <a:t>FALL 2020</a:t>
            </a:r>
          </a:p>
          <a:p>
            <a:pPr algn="ctr"/>
            <a:r>
              <a:rPr lang="en-US" sz="2000" b="1" dirty="0"/>
              <a:t>Session 2</a:t>
            </a:r>
          </a:p>
          <a:p>
            <a:pPr algn="ctr"/>
            <a:r>
              <a:rPr lang="en-US" sz="2000" b="1" dirty="0"/>
              <a:t>Health Insurance and Welfare Fund</a:t>
            </a:r>
          </a:p>
        </p:txBody>
      </p:sp>
      <p:sp>
        <p:nvSpPr>
          <p:cNvPr id="4" name="Rectangle 3"/>
          <p:cNvSpPr/>
          <p:nvPr/>
        </p:nvSpPr>
        <p:spPr>
          <a:xfrm>
            <a:off x="1227438" y="708454"/>
            <a:ext cx="8361406" cy="3939540"/>
          </a:xfrm>
          <a:prstGeom prst="rect">
            <a:avLst/>
          </a:prstGeom>
        </p:spPr>
        <p:txBody>
          <a:bodyPr wrap="square">
            <a:spAutoFit/>
          </a:bodyPr>
          <a:lstStyle/>
          <a:p>
            <a:pPr algn="ctr"/>
            <a:endParaRPr lang="en-US" sz="5000" dirty="0"/>
          </a:p>
          <a:p>
            <a:pPr algn="ctr"/>
            <a:r>
              <a:rPr lang="en-US" sz="5000" dirty="0"/>
              <a:t>Pre-Retirement Planning</a:t>
            </a:r>
            <a:br>
              <a:rPr lang="en-US" sz="5000" dirty="0"/>
            </a:br>
            <a:r>
              <a:rPr lang="en-US" sz="5000" dirty="0"/>
              <a:t>Teamsters Local 237</a:t>
            </a:r>
            <a:br>
              <a:rPr lang="en-US" sz="5000" dirty="0"/>
            </a:br>
            <a:r>
              <a:rPr lang="en-US" sz="5000" dirty="0"/>
              <a:t>Retiree Division</a:t>
            </a:r>
          </a:p>
          <a:p>
            <a:pPr algn="ctr"/>
            <a:endParaRPr lang="en-US" sz="5000"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97493" y="1297006"/>
            <a:ext cx="1668463"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4777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u="sng" dirty="0"/>
              <a:t>THINGS TO DO BEFORE YOU RETIRE</a:t>
            </a:r>
          </a:p>
        </p:txBody>
      </p:sp>
      <p:sp>
        <p:nvSpPr>
          <p:cNvPr id="3" name="Content Placeholder 2"/>
          <p:cNvSpPr>
            <a:spLocks noGrp="1"/>
          </p:cNvSpPr>
          <p:nvPr>
            <p:ph idx="1"/>
          </p:nvPr>
        </p:nvSpPr>
        <p:spPr/>
        <p:txBody>
          <a:bodyPr>
            <a:normAutofit fontScale="92500" lnSpcReduction="20000"/>
          </a:bodyPr>
          <a:lstStyle/>
          <a:p>
            <a:r>
              <a:rPr lang="en-US" dirty="0"/>
              <a:t>APPLY FOR YOUR ANNUITY </a:t>
            </a:r>
            <a:r>
              <a:rPr lang="en-US" dirty="0">
                <a:solidFill>
                  <a:srgbClr val="00B0F0"/>
                </a:solidFill>
              </a:rPr>
              <a:t>1-2 MONTHS</a:t>
            </a:r>
            <a:r>
              <a:rPr lang="en-US" dirty="0"/>
              <a:t> BEFORE YOUR DATE OF RETIREMENT. LOCAL 237 HAS TWO DIFFERENT ANNUITIES. WHICH ONE DO YOU BELONG TO? ASK IF YOU DON’T KNOW WHICH FUND YOU BELONG TO.</a:t>
            </a:r>
          </a:p>
          <a:p>
            <a:endParaRPr lang="en-US" dirty="0"/>
          </a:p>
          <a:p>
            <a:r>
              <a:rPr lang="en-US" dirty="0"/>
              <a:t>THE </a:t>
            </a:r>
            <a:r>
              <a:rPr lang="en-US" dirty="0">
                <a:solidFill>
                  <a:srgbClr val="00B050"/>
                </a:solidFill>
              </a:rPr>
              <a:t>ADDITIONAL SECURITY FUND </a:t>
            </a:r>
            <a:r>
              <a:rPr lang="en-US" dirty="0"/>
              <a:t>IS THE FUND YOU BELONG TO IF YOU HAVE A CITY WIDE TITLE OR YOU ARE A TRADE 220 TITLE.</a:t>
            </a:r>
            <a:r>
              <a:rPr lang="en-US" sz="2600" dirty="0"/>
              <a:t> ( </a:t>
            </a:r>
            <a:r>
              <a:rPr lang="en-US" sz="1600" dirty="0"/>
              <a:t>FOR EXAMPLE; Maintenance Worker, Plasterer, Elevator Mechanic, Cement Mason, Roofer</a:t>
            </a:r>
            <a:r>
              <a:rPr lang="en-US" sz="2600" dirty="0"/>
              <a:t>)</a:t>
            </a:r>
          </a:p>
          <a:p>
            <a:pPr lvl="1"/>
            <a:r>
              <a:rPr lang="en-US" dirty="0"/>
              <a:t>For an application call the 237 annuity dept. (212) 924-2000.</a:t>
            </a:r>
          </a:p>
          <a:p>
            <a:endParaRPr lang="en-US" dirty="0"/>
          </a:p>
          <a:p>
            <a:r>
              <a:rPr lang="en-US" dirty="0"/>
              <a:t>THE </a:t>
            </a:r>
            <a:r>
              <a:rPr lang="en-US" dirty="0">
                <a:solidFill>
                  <a:srgbClr val="FF0000"/>
                </a:solidFill>
              </a:rPr>
              <a:t>SUPPLEMENTAL FUND FOR HOUSING EMPLOYEES </a:t>
            </a:r>
            <a:r>
              <a:rPr lang="en-US" dirty="0"/>
              <a:t>IS THE FUND YOU BELONG TO IF YOU HAVE A UNIQUE HOUSING TITLE.</a:t>
            </a:r>
            <a:r>
              <a:rPr lang="en-US" sz="2600" dirty="0"/>
              <a:t> (</a:t>
            </a:r>
            <a:r>
              <a:rPr lang="en-US" sz="1700" dirty="0"/>
              <a:t>Caretaker, Heating Plant Technician, Emergency Service Aid</a:t>
            </a:r>
            <a:r>
              <a:rPr lang="en-US" sz="2600" dirty="0"/>
              <a:t>)</a:t>
            </a:r>
          </a:p>
          <a:p>
            <a:pPr lvl="1"/>
            <a:r>
              <a:rPr lang="en-US" dirty="0"/>
              <a:t>For an application call the Policy Research Group (212) 561-6481.</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sz="1000" dirty="0"/>
          </a:p>
          <a:p>
            <a:endParaRPr lang="en-US" dirty="0"/>
          </a:p>
          <a:p>
            <a:endParaRPr lang="en-US" dirty="0"/>
          </a:p>
          <a:p>
            <a:pPr marL="0" indent="0">
              <a:buNone/>
            </a:pPr>
            <a:endParaRPr lang="en-US" dirty="0"/>
          </a:p>
          <a:p>
            <a:endParaRPr lang="en-US" dirty="0"/>
          </a:p>
        </p:txBody>
      </p:sp>
      <p:sp>
        <p:nvSpPr>
          <p:cNvPr id="5" name="Slide Number Placeholder 4"/>
          <p:cNvSpPr>
            <a:spLocks noGrp="1"/>
          </p:cNvSpPr>
          <p:nvPr>
            <p:ph type="sldNum" sz="quarter" idx="12"/>
          </p:nvPr>
        </p:nvSpPr>
        <p:spPr/>
        <p:txBody>
          <a:bodyPr/>
          <a:lstStyle/>
          <a:p>
            <a:fld id="{70FA8441-2F3B-4BC1-8B4D-227150B6B196}" type="slidenum">
              <a:rPr lang="en-US" smtClean="0">
                <a:solidFill>
                  <a:prstClr val="black">
                    <a:tint val="75000"/>
                  </a:prstClr>
                </a:solidFill>
              </a:rPr>
              <a:pPr/>
              <a:t>10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Tree>
    <p:extLst>
      <p:ext uri="{BB962C8B-B14F-4D97-AF65-F5344CB8AC3E}">
        <p14:creationId xmlns:p14="http://schemas.microsoft.com/office/powerpoint/2010/main" val="4251590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normAutofit/>
          </a:bodyPr>
          <a:lstStyle/>
          <a:p>
            <a:r>
              <a:rPr lang="en-US" sz="4000" u="sng" dirty="0"/>
              <a:t>THINGS TO DO BEFORE YOU RETIRE continued;</a:t>
            </a:r>
            <a:endParaRPr lang="en-US" sz="4000" dirty="0"/>
          </a:p>
        </p:txBody>
      </p:sp>
      <p:sp>
        <p:nvSpPr>
          <p:cNvPr id="3" name="Content Placeholder 2"/>
          <p:cNvSpPr>
            <a:spLocks noGrp="1"/>
          </p:cNvSpPr>
          <p:nvPr>
            <p:ph idx="1"/>
          </p:nvPr>
        </p:nvSpPr>
        <p:spPr/>
        <p:txBody>
          <a:bodyPr>
            <a:normAutofit fontScale="85000" lnSpcReduction="10000"/>
          </a:bodyPr>
          <a:lstStyle/>
          <a:p>
            <a:pPr algn="ctr"/>
            <a:r>
              <a:rPr lang="en-US" dirty="0"/>
              <a:t>RETIREMENT PLANNING: USE YOUR ACTIVE BENEFITS FIRST BEFORE YOU RETIRE. </a:t>
            </a:r>
          </a:p>
          <a:p>
            <a:pPr lvl="1"/>
            <a:endParaRPr lang="en-US" dirty="0"/>
          </a:p>
          <a:p>
            <a:pPr lvl="1"/>
            <a:r>
              <a:rPr lang="en-US" dirty="0"/>
              <a:t>FILL YOU PRESCRIPTIONS</a:t>
            </a:r>
          </a:p>
          <a:p>
            <a:pPr lvl="1"/>
            <a:r>
              <a:rPr lang="en-US" dirty="0"/>
              <a:t>GET NEW EYEGLASSES IF YOU ARE ENTITLED (1 PAIR PER YEAR)</a:t>
            </a:r>
          </a:p>
          <a:p>
            <a:pPr lvl="1"/>
            <a:r>
              <a:rPr lang="en-US" dirty="0"/>
              <a:t>GO TO THE DENTIST</a:t>
            </a:r>
          </a:p>
          <a:p>
            <a:pPr marL="457200" lvl="1" indent="0">
              <a:buNone/>
            </a:pPr>
            <a:endParaRPr lang="en-US" dirty="0"/>
          </a:p>
          <a:p>
            <a:pPr marL="457200" lvl="1" indent="0">
              <a:buNone/>
            </a:pPr>
            <a:r>
              <a:rPr lang="en-US" dirty="0"/>
              <a:t>RETIREMENT BENEFITS ARE EFFECTIVE ON YOUR 1</a:t>
            </a:r>
            <a:r>
              <a:rPr lang="en-US" baseline="30000" dirty="0"/>
              <a:t>st</a:t>
            </a:r>
            <a:r>
              <a:rPr lang="en-US" dirty="0"/>
              <a:t> DAY OF RETIREMENT. THEY ARE NOT AVAILABLE UNTIL YOU PRESENT A STAMPED RECEIPT FOR YOUR NYCERS OR BERS RETIREMENT APPLICATION OR YOU APPEAR ON A </a:t>
            </a:r>
            <a:r>
              <a:rPr lang="en-US" dirty="0">
                <a:solidFill>
                  <a:srgbClr val="00B0F0"/>
                </a:solidFill>
              </a:rPr>
              <a:t>NYCERS</a:t>
            </a:r>
            <a:r>
              <a:rPr lang="en-US" dirty="0"/>
              <a:t> OR </a:t>
            </a:r>
            <a:r>
              <a:rPr lang="en-US" dirty="0">
                <a:solidFill>
                  <a:srgbClr val="00B0F0"/>
                </a:solidFill>
              </a:rPr>
              <a:t>BERS</a:t>
            </a:r>
            <a:r>
              <a:rPr lang="en-US" dirty="0"/>
              <a:t> LIST. YOU MUST ALSO PROVIDE YOUR HEALTH BENEFIT APPLICATION TO THE RETIREES’ FUND LOCATED ON THE 3</a:t>
            </a:r>
            <a:r>
              <a:rPr lang="en-US" baseline="30000" dirty="0"/>
              <a:t>RD</a:t>
            </a:r>
            <a:r>
              <a:rPr lang="en-US" dirty="0"/>
              <a:t> FLOOR OF THE UNION. YOUR FIRST PENSION CHECK IS ALSO ACCEPTABLE PROOF OF RETIREMENT.</a:t>
            </a:r>
          </a:p>
          <a:p>
            <a:pPr marL="457200" lvl="1" indent="0">
              <a:buNone/>
            </a:pPr>
            <a:endParaRPr lang="en-US" dirty="0"/>
          </a:p>
          <a:p>
            <a:pPr marL="457200" lvl="1" indent="0">
              <a:buNone/>
            </a:pPr>
            <a:r>
              <a:rPr lang="en-US" dirty="0"/>
              <a:t>THE KEY TO YOUR RETIREE BENEFITS IS TO FILE YOUR APPLICATION EARLY. YOU MUST ENROLL IN THE RETIREE FUND, </a:t>
            </a:r>
            <a:r>
              <a:rPr lang="en-US" b="1" u="sng" dirty="0">
                <a:solidFill>
                  <a:srgbClr val="FF0000"/>
                </a:solidFill>
              </a:rPr>
              <a:t>THIS IS NOT AUTOMATIC. YOU MUST COMPLETE A RETIREES’ FUND BENEFIT APPLICATION</a:t>
            </a:r>
            <a:r>
              <a:rPr lang="en-US" dirty="0"/>
              <a:t>.</a:t>
            </a:r>
          </a:p>
          <a:p>
            <a:pPr marL="457200" lvl="1" indent="0">
              <a:buNone/>
            </a:pPr>
            <a:endParaRPr lang="en-US" dirty="0"/>
          </a:p>
          <a:p>
            <a:pPr marL="457200" lvl="1" indent="0">
              <a:buNone/>
            </a:pPr>
            <a:endParaRPr lang="en-US" dirty="0"/>
          </a:p>
          <a:p>
            <a:pPr marL="457200" lvl="1" indent="0">
              <a:buNone/>
            </a:pPr>
            <a:endParaRPr lang="en-US" dirty="0"/>
          </a:p>
          <a:p>
            <a:pPr marL="457200" lvl="1" indent="0">
              <a:buNone/>
            </a:pPr>
            <a:endParaRPr lang="en-US" dirty="0"/>
          </a:p>
        </p:txBody>
      </p:sp>
      <p:sp>
        <p:nvSpPr>
          <p:cNvPr id="5" name="Slide Number Placeholder 4"/>
          <p:cNvSpPr>
            <a:spLocks noGrp="1"/>
          </p:cNvSpPr>
          <p:nvPr>
            <p:ph type="sldNum" sz="quarter" idx="12"/>
          </p:nvPr>
        </p:nvSpPr>
        <p:spPr/>
        <p:txBody>
          <a:bodyPr/>
          <a:lstStyle/>
          <a:p>
            <a:fld id="{70FA8441-2F3B-4BC1-8B4D-227150B6B196}" type="slidenum">
              <a:rPr lang="en-US" smtClean="0">
                <a:solidFill>
                  <a:prstClr val="black">
                    <a:tint val="75000"/>
                  </a:prstClr>
                </a:solidFill>
              </a:rPr>
              <a:pPr/>
              <a:t>11</a:t>
            </a:fld>
            <a:endParaRPr lang="en-US" dirty="0">
              <a:solidFill>
                <a:prstClr val="black">
                  <a:tint val="75000"/>
                </a:prstClr>
              </a:solidFill>
            </a:endParaRPr>
          </a:p>
        </p:txBody>
      </p:sp>
    </p:spTree>
    <p:extLst>
      <p:ext uri="{BB962C8B-B14F-4D97-AF65-F5344CB8AC3E}">
        <p14:creationId xmlns:p14="http://schemas.microsoft.com/office/powerpoint/2010/main" val="215485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YOUR BENEFITS AT A GLANCE NOW AND IN RETIREMENT</a:t>
            </a:r>
            <a:endParaRPr lang="en-US" dirty="0"/>
          </a:p>
        </p:txBody>
      </p:sp>
      <p:sp>
        <p:nvSpPr>
          <p:cNvPr id="3" name="Text Placeholder 2"/>
          <p:cNvSpPr>
            <a:spLocks noGrp="1"/>
          </p:cNvSpPr>
          <p:nvPr>
            <p:ph type="body" idx="1"/>
          </p:nvPr>
        </p:nvSpPr>
        <p:spPr/>
        <p:txBody>
          <a:bodyPr/>
          <a:lstStyle/>
          <a:p>
            <a:r>
              <a:rPr lang="en-US"/>
              <a:t>ACTIVE MEMBER</a:t>
            </a:r>
            <a:endParaRPr lang="en-US" dirty="0"/>
          </a:p>
        </p:txBody>
      </p:sp>
      <p:graphicFrame>
        <p:nvGraphicFramePr>
          <p:cNvPr id="7" name="Content Placeholder 6"/>
          <p:cNvGraphicFramePr>
            <a:graphicFrameLocks noGrp="1"/>
          </p:cNvGraphicFramePr>
          <p:nvPr>
            <p:ph sz="half" idx="2"/>
          </p:nvPr>
        </p:nvGraphicFramePr>
        <p:xfrm>
          <a:off x="0" y="2505077"/>
          <a:ext cx="6172200" cy="2926080"/>
        </p:xfrm>
        <a:graphic>
          <a:graphicData uri="http://schemas.openxmlformats.org/drawingml/2006/table">
            <a:tbl>
              <a:tblPr firstRow="1" lastRow="1" bandRow="1">
                <a:tableStyleId>{5C22544A-7EE6-4342-B048-85BDC9FD1C3A}</a:tableStyleId>
              </a:tblPr>
              <a:tblGrid>
                <a:gridCol w="6172200">
                  <a:extLst>
                    <a:ext uri="{9D8B030D-6E8A-4147-A177-3AD203B41FA5}">
                      <a16:colId xmlns:a16="http://schemas.microsoft.com/office/drawing/2014/main" val="20000"/>
                    </a:ext>
                  </a:extLst>
                </a:gridCol>
              </a:tblGrid>
              <a:tr h="630316">
                <a:tc>
                  <a:txBody>
                    <a:bodyPr/>
                    <a:lstStyle/>
                    <a:p>
                      <a:r>
                        <a:rPr lang="en-US" dirty="0"/>
                        <a:t>DENTAL</a:t>
                      </a:r>
                      <a:r>
                        <a:rPr lang="en-US" baseline="0" dirty="0"/>
                        <a:t>; ANNUAL CAP/YR. OF $2500 FOR MEMBER AND EACH ELIGIBLE FAMILY MEMBER.</a:t>
                      </a:r>
                      <a:endParaRPr lang="en-US" dirty="0"/>
                    </a:p>
                  </a:txBody>
                  <a:tcPr/>
                </a:tc>
                <a:extLst>
                  <a:ext uri="{0D108BD9-81ED-4DB2-BD59-A6C34878D82A}">
                    <a16:rowId xmlns:a16="http://schemas.microsoft.com/office/drawing/2014/main" val="10000"/>
                  </a:ext>
                </a:extLst>
              </a:tr>
              <a:tr h="623558">
                <a:tc>
                  <a:txBody>
                    <a:bodyPr/>
                    <a:lstStyle/>
                    <a:p>
                      <a:r>
                        <a:rPr lang="en-US" dirty="0"/>
                        <a:t>EYEGLASSES AND EXAM; ONCE / YR.</a:t>
                      </a:r>
                      <a:r>
                        <a:rPr lang="en-US" baseline="0" dirty="0"/>
                        <a:t> FOR MEMBER AND EACH FAMILY MEMBER</a:t>
                      </a:r>
                      <a:endParaRPr lang="en-US" dirty="0"/>
                    </a:p>
                  </a:txBody>
                  <a:tcPr/>
                </a:tc>
                <a:extLst>
                  <a:ext uri="{0D108BD9-81ED-4DB2-BD59-A6C34878D82A}">
                    <a16:rowId xmlns:a16="http://schemas.microsoft.com/office/drawing/2014/main" val="10001"/>
                  </a:ext>
                </a:extLst>
              </a:tr>
              <a:tr h="365183">
                <a:tc>
                  <a:txBody>
                    <a:bodyPr/>
                    <a:lstStyle/>
                    <a:p>
                      <a:r>
                        <a:rPr lang="en-US" dirty="0"/>
                        <a:t>HEARING AID; $1000</a:t>
                      </a:r>
                      <a:r>
                        <a:rPr lang="en-US" baseline="0" dirty="0"/>
                        <a:t> </a:t>
                      </a:r>
                      <a:r>
                        <a:rPr lang="en-US" dirty="0"/>
                        <a:t> ONCE  IN 5 YEARS EFFECTIVE JAN.</a:t>
                      </a:r>
                      <a:r>
                        <a:rPr lang="en-US" baseline="0" dirty="0"/>
                        <a:t> 2015</a:t>
                      </a:r>
                      <a:endParaRPr lang="en-US" dirty="0"/>
                    </a:p>
                  </a:txBody>
                  <a:tcPr/>
                </a:tc>
                <a:extLst>
                  <a:ext uri="{0D108BD9-81ED-4DB2-BD59-A6C34878D82A}">
                    <a16:rowId xmlns:a16="http://schemas.microsoft.com/office/drawing/2014/main" val="10002"/>
                  </a:ext>
                </a:extLst>
              </a:tr>
              <a:tr h="615143">
                <a:tc>
                  <a:txBody>
                    <a:bodyPr/>
                    <a:lstStyle/>
                    <a:p>
                      <a:r>
                        <a:rPr lang="en-US" dirty="0"/>
                        <a:t>LIFE</a:t>
                      </a:r>
                      <a:r>
                        <a:rPr lang="en-US" baseline="0" dirty="0"/>
                        <a:t> INSURANCE; MEMBER $15,000, SPOUSE $5000, CHILD $5000.</a:t>
                      </a:r>
                      <a:endParaRPr lang="en-US" dirty="0"/>
                    </a:p>
                  </a:txBody>
                  <a:tcPr/>
                </a:tc>
                <a:extLst>
                  <a:ext uri="{0D108BD9-81ED-4DB2-BD59-A6C34878D82A}">
                    <a16:rowId xmlns:a16="http://schemas.microsoft.com/office/drawing/2014/main" val="10003"/>
                  </a:ext>
                </a:extLst>
              </a:tr>
              <a:tr h="623558">
                <a:tc>
                  <a:txBody>
                    <a:bodyPr/>
                    <a:lstStyle/>
                    <a:p>
                      <a:r>
                        <a:rPr lang="en-US" dirty="0"/>
                        <a:t>PRESCRIPTION DRUGS; NO CAP AS OF 1/1/2014 ,</a:t>
                      </a:r>
                      <a:r>
                        <a:rPr lang="en-US" baseline="0" dirty="0"/>
                        <a:t> </a:t>
                      </a:r>
                      <a:r>
                        <a:rPr lang="en-US" dirty="0"/>
                        <a:t>DUE TO THE AFFORDABLE  CARE  ACT.</a:t>
                      </a:r>
                      <a:r>
                        <a:rPr lang="en-US" baseline="0" dirty="0"/>
                        <a:t> </a:t>
                      </a:r>
                      <a:endParaRPr lang="en-US" dirty="0"/>
                    </a:p>
                  </a:txBody>
                  <a:tcPr/>
                </a:tc>
                <a:extLst>
                  <a:ext uri="{0D108BD9-81ED-4DB2-BD59-A6C34878D82A}">
                    <a16:rowId xmlns:a16="http://schemas.microsoft.com/office/drawing/2014/main" val="10004"/>
                  </a:ext>
                </a:extLst>
              </a:tr>
            </a:tbl>
          </a:graphicData>
        </a:graphic>
      </p:graphicFrame>
      <p:sp>
        <p:nvSpPr>
          <p:cNvPr id="5" name="Text Placeholder 4"/>
          <p:cNvSpPr>
            <a:spLocks noGrp="1"/>
          </p:cNvSpPr>
          <p:nvPr>
            <p:ph type="body" sz="quarter" idx="3"/>
          </p:nvPr>
        </p:nvSpPr>
        <p:spPr/>
        <p:txBody>
          <a:bodyPr/>
          <a:lstStyle/>
          <a:p>
            <a:r>
              <a:rPr lang="en-US"/>
              <a:t>RETIREE</a:t>
            </a:r>
            <a:endParaRPr lang="en-US" dirty="0"/>
          </a:p>
        </p:txBody>
      </p:sp>
      <p:graphicFrame>
        <p:nvGraphicFramePr>
          <p:cNvPr id="8" name="Content Placeholder 7"/>
          <p:cNvGraphicFramePr>
            <a:graphicFrameLocks noGrp="1"/>
          </p:cNvGraphicFramePr>
          <p:nvPr>
            <p:ph sz="quarter" idx="4"/>
          </p:nvPr>
        </p:nvGraphicFramePr>
        <p:xfrm>
          <a:off x="6172200" y="2505075"/>
          <a:ext cx="6019800" cy="2926080"/>
        </p:xfrm>
        <a:graphic>
          <a:graphicData uri="http://schemas.openxmlformats.org/drawingml/2006/table">
            <a:tbl>
              <a:tblPr firstRow="1" bandRow="1">
                <a:tableStyleId>{284E427A-3D55-4303-BF80-6455036E1DE7}</a:tableStyleId>
              </a:tblPr>
              <a:tblGrid>
                <a:gridCol w="6019800">
                  <a:extLst>
                    <a:ext uri="{9D8B030D-6E8A-4147-A177-3AD203B41FA5}">
                      <a16:colId xmlns:a16="http://schemas.microsoft.com/office/drawing/2014/main" val="20000"/>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DENTAL</a:t>
                      </a:r>
                      <a:r>
                        <a:rPr lang="en-US" baseline="0" dirty="0"/>
                        <a:t>; ANNUAL CAP/YR. OF $1250 FOR MEMBER AND EACH ELIGIBLE FAMILY MEMBER.</a:t>
                      </a:r>
                      <a:endParaRPr lang="en-US" dirty="0"/>
                    </a:p>
                  </a:txBody>
                  <a:tcPr/>
                </a:tc>
                <a:extLst>
                  <a:ext uri="{0D108BD9-81ED-4DB2-BD59-A6C34878D82A}">
                    <a16:rowId xmlns:a16="http://schemas.microsoft.com/office/drawing/2014/main" val="10000"/>
                  </a:ext>
                </a:extLst>
              </a:tr>
              <a:tr h="582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EYEGLASSES AND EXAM; ONCE / 2YRS.</a:t>
                      </a:r>
                      <a:r>
                        <a:rPr lang="en-US" baseline="0" dirty="0"/>
                        <a:t> FOR MEMBER AND EACH FAMILY MEMBER</a:t>
                      </a:r>
                      <a:endParaRPr lang="en-US" dirty="0"/>
                    </a:p>
                  </a:txBody>
                  <a:tcPr/>
                </a:tc>
                <a:extLst>
                  <a:ext uri="{0D108BD9-81ED-4DB2-BD59-A6C34878D82A}">
                    <a16:rowId xmlns:a16="http://schemas.microsoft.com/office/drawing/2014/main" val="10001"/>
                  </a:ext>
                </a:extLst>
              </a:tr>
              <a:tr h="3583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HEARING AID; $1000 ONCE IN 5 YEARS</a:t>
                      </a:r>
                      <a:r>
                        <a:rPr lang="en-US" baseline="0" dirty="0"/>
                        <a:t> EFFECTIVE JAN. 2015</a:t>
                      </a:r>
                      <a:endParaRPr lang="en-US" dirty="0"/>
                    </a:p>
                  </a:txBody>
                  <a:tcPr/>
                </a:tc>
                <a:extLst>
                  <a:ext uri="{0D108BD9-81ED-4DB2-BD59-A6C34878D82A}">
                    <a16:rowId xmlns:a16="http://schemas.microsoft.com/office/drawing/2014/main" val="10002"/>
                  </a:ext>
                </a:extLst>
              </a:tr>
              <a:tr h="437959">
                <a:tc>
                  <a:txBody>
                    <a:bodyPr/>
                    <a:lstStyle/>
                    <a:p>
                      <a:r>
                        <a:rPr lang="en-US" dirty="0"/>
                        <a:t>DEATH BENEFIT; $2500</a:t>
                      </a:r>
                      <a:r>
                        <a:rPr lang="en-US" baseline="0" dirty="0"/>
                        <a:t> MEMBER ONLY.</a:t>
                      </a:r>
                    </a:p>
                    <a:p>
                      <a:endParaRPr lang="en-US" dirty="0"/>
                    </a:p>
                  </a:txBody>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lt1"/>
                          </a:solidFill>
                          <a:latin typeface="+mn-lt"/>
                          <a:ea typeface="+mn-ea"/>
                          <a:cs typeface="+mn-cs"/>
                        </a:rPr>
                        <a:t>PRESCRIPTION DRUGS; CAP DEPENDS ON AGE</a:t>
                      </a:r>
                      <a:r>
                        <a:rPr lang="en-US" sz="1800" b="1" kern="1200" baseline="0" dirty="0">
                          <a:solidFill>
                            <a:schemeClr val="lt1"/>
                          </a:solidFill>
                          <a:latin typeface="+mn-lt"/>
                          <a:ea typeface="+mn-ea"/>
                          <a:cs typeface="+mn-cs"/>
                        </a:rPr>
                        <a:t> AND/OR DISABILITY AND YOUR HEALTH INSURANCE PLAN.</a:t>
                      </a:r>
                      <a:endParaRPr lang="en-US" sz="1800" b="1" kern="1200" dirty="0">
                        <a:solidFill>
                          <a:schemeClr val="lt1"/>
                        </a:solidFill>
                        <a:latin typeface="+mn-lt"/>
                        <a:ea typeface="+mn-ea"/>
                        <a:cs typeface="+mn-cs"/>
                      </a:endParaRPr>
                    </a:p>
                  </a:txBody>
                  <a:tcPr/>
                </a:tc>
                <a:extLst>
                  <a:ext uri="{0D108BD9-81ED-4DB2-BD59-A6C34878D82A}">
                    <a16:rowId xmlns:a16="http://schemas.microsoft.com/office/drawing/2014/main" val="10004"/>
                  </a:ext>
                </a:extLst>
              </a:tr>
            </a:tbl>
          </a:graphicData>
        </a:graphic>
      </p:graphicFrame>
      <p:sp>
        <p:nvSpPr>
          <p:cNvPr id="6" name="Slide Number Placeholder 5"/>
          <p:cNvSpPr>
            <a:spLocks noGrp="1"/>
          </p:cNvSpPr>
          <p:nvPr>
            <p:ph type="sldNum" sz="quarter" idx="12"/>
          </p:nvPr>
        </p:nvSpPr>
        <p:spPr/>
        <p:txBody>
          <a:bodyPr/>
          <a:lstStyle/>
          <a:p>
            <a:fld id="{70FA8441-2F3B-4BC1-8B4D-227150B6B196}" type="slidenum">
              <a:rPr lang="en-US" smtClean="0">
                <a:solidFill>
                  <a:prstClr val="black">
                    <a:tint val="75000"/>
                  </a:prstClr>
                </a:solidFill>
              </a:rPr>
              <a:pPr/>
              <a:t>12</a:t>
            </a:fld>
            <a:endParaRPr lang="en-US" dirty="0">
              <a:solidFill>
                <a:prstClr val="black">
                  <a:tint val="75000"/>
                </a:prstClr>
              </a:solidFill>
            </a:endParaRPr>
          </a:p>
        </p:txBody>
      </p:sp>
    </p:spTree>
    <p:extLst>
      <p:ext uri="{BB962C8B-B14F-4D97-AF65-F5344CB8AC3E}">
        <p14:creationId xmlns:p14="http://schemas.microsoft.com/office/powerpoint/2010/main" val="1509452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t>YOUR BENEFITS IN RETIREMENT (DETAILS)</a:t>
            </a:r>
          </a:p>
        </p:txBody>
      </p:sp>
      <p:sp>
        <p:nvSpPr>
          <p:cNvPr id="3" name="Content Placeholder 2"/>
          <p:cNvSpPr>
            <a:spLocks noGrp="1"/>
          </p:cNvSpPr>
          <p:nvPr>
            <p:ph idx="1"/>
          </p:nvPr>
        </p:nvSpPr>
        <p:spPr>
          <a:xfrm>
            <a:off x="838200" y="1825625"/>
            <a:ext cx="10515600" cy="5032375"/>
          </a:xfrm>
        </p:spPr>
        <p:txBody>
          <a:bodyPr>
            <a:normAutofit lnSpcReduction="10000"/>
          </a:bodyPr>
          <a:lstStyle/>
          <a:p>
            <a:r>
              <a:rPr lang="en-US" dirty="0"/>
              <a:t>PRESCRIPTION DRUG BENEFITS ARE VERY COMPLICATED LIKE EVERYTHING ELSE.</a:t>
            </a:r>
          </a:p>
          <a:p>
            <a:r>
              <a:rPr lang="en-US" dirty="0"/>
              <a:t>NON-MEDICARE RETIREE (PRIOR TO AGE 65) MUST CARRY 3 CARDS FOR DRUGS; </a:t>
            </a:r>
          </a:p>
          <a:p>
            <a:pPr lvl="1"/>
            <a:r>
              <a:rPr lang="en-US" dirty="0"/>
              <a:t>(1) </a:t>
            </a:r>
            <a:r>
              <a:rPr lang="en-US" dirty="0">
                <a:solidFill>
                  <a:srgbClr val="00B0F0"/>
                </a:solidFill>
              </a:rPr>
              <a:t>HEALTH INSURANCE CARD</a:t>
            </a:r>
            <a:r>
              <a:rPr lang="en-US" dirty="0"/>
              <a:t> FOR DIABETIC MEDICATIONS. </a:t>
            </a:r>
            <a:r>
              <a:rPr lang="en-US" dirty="0">
                <a:solidFill>
                  <a:srgbClr val="00B0F0"/>
                </a:solidFill>
              </a:rPr>
              <a:t>AS OF     	  	   7/1/2016 BIRTH CONTROL AND OTHER PREVENTIVE PRESCRIPTIONS.</a:t>
            </a:r>
          </a:p>
          <a:p>
            <a:pPr lvl="1"/>
            <a:r>
              <a:rPr lang="en-US" dirty="0"/>
              <a:t>(2) </a:t>
            </a:r>
            <a:r>
              <a:rPr lang="en-US" dirty="0">
                <a:solidFill>
                  <a:srgbClr val="00B0F0"/>
                </a:solidFill>
              </a:rPr>
              <a:t>PICA CARD </a:t>
            </a:r>
            <a:r>
              <a:rPr lang="en-US" dirty="0"/>
              <a:t>FOR INJECTABLES AND CHEMOTHERAPY.  </a:t>
            </a:r>
          </a:p>
          <a:p>
            <a:pPr lvl="1"/>
            <a:r>
              <a:rPr lang="en-US" dirty="0"/>
              <a:t>(3) </a:t>
            </a:r>
            <a:r>
              <a:rPr lang="en-US" dirty="0">
                <a:solidFill>
                  <a:srgbClr val="00B0F0"/>
                </a:solidFill>
              </a:rPr>
              <a:t>AETNA CARD </a:t>
            </a:r>
            <a:r>
              <a:rPr lang="en-US" dirty="0"/>
              <a:t>FOR ALL OTHER Rx WHICH INCLUDES PSYCHOTROPICS AND                                 	  ASTHMA DRUGS FORMALLY ON THE PICA LIST.</a:t>
            </a:r>
          </a:p>
          <a:p>
            <a:r>
              <a:rPr lang="en-US" dirty="0"/>
              <a:t>NON-MEDICARE CAP IS $2500 PER FAMILY/YR.</a:t>
            </a:r>
          </a:p>
          <a:p>
            <a:pPr lvl="1"/>
            <a:r>
              <a:rPr lang="en-US" dirty="0"/>
              <a:t>COPAYS ARE: GENERIC $15 AND BRAND $25, FOR UP TO 34 DAYS AT RETAIL.</a:t>
            </a:r>
          </a:p>
          <a:p>
            <a:pPr lvl="1"/>
            <a:r>
              <a:rPr lang="en-US" dirty="0"/>
              <a:t>90 DAY SUPPLY AT RETAIL IS DOUBLE $30 AND $50.</a:t>
            </a:r>
          </a:p>
          <a:p>
            <a:pPr lvl="1"/>
            <a:r>
              <a:rPr lang="en-US" dirty="0"/>
              <a:t>90 DAY SUPPLY AETNA MAIL ORDER SINGLE COPAY $15 AND $25.</a:t>
            </a:r>
          </a:p>
        </p:txBody>
      </p:sp>
      <p:sp>
        <p:nvSpPr>
          <p:cNvPr id="5" name="Slide Number Placeholder 4"/>
          <p:cNvSpPr>
            <a:spLocks noGrp="1"/>
          </p:cNvSpPr>
          <p:nvPr>
            <p:ph type="sldNum" sz="quarter" idx="12"/>
          </p:nvPr>
        </p:nvSpPr>
        <p:spPr/>
        <p:txBody>
          <a:bodyPr/>
          <a:lstStyle/>
          <a:p>
            <a:fld id="{70FA8441-2F3B-4BC1-8B4D-227150B6B196}" type="slidenum">
              <a:rPr lang="en-US" smtClean="0">
                <a:solidFill>
                  <a:prstClr val="black">
                    <a:tint val="75000"/>
                  </a:prstClr>
                </a:solidFill>
              </a:rPr>
              <a:pPr/>
              <a:t>13</a:t>
            </a:fld>
            <a:endParaRPr lang="en-US" dirty="0">
              <a:solidFill>
                <a:prstClr val="black">
                  <a:tint val="75000"/>
                </a:prstClr>
              </a:solidFill>
            </a:endParaRPr>
          </a:p>
        </p:txBody>
      </p:sp>
    </p:spTree>
    <p:extLst>
      <p:ext uri="{BB962C8B-B14F-4D97-AF65-F5344CB8AC3E}">
        <p14:creationId xmlns:p14="http://schemas.microsoft.com/office/powerpoint/2010/main" val="1388619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t>BENEFIT DETAILS CONTINUED</a:t>
            </a:r>
          </a:p>
        </p:txBody>
      </p:sp>
      <p:sp>
        <p:nvSpPr>
          <p:cNvPr id="3" name="Content Placeholder 2"/>
          <p:cNvSpPr>
            <a:spLocks noGrp="1"/>
          </p:cNvSpPr>
          <p:nvPr>
            <p:ph idx="1"/>
          </p:nvPr>
        </p:nvSpPr>
        <p:spPr/>
        <p:txBody>
          <a:bodyPr>
            <a:normAutofit fontScale="92500"/>
          </a:bodyPr>
          <a:lstStyle/>
          <a:p>
            <a:r>
              <a:rPr lang="en-US" dirty="0"/>
              <a:t>MEDICARE ELIGIBLE RETIREES; DISABLED AND 65 OR OLDER.</a:t>
            </a:r>
          </a:p>
          <a:p>
            <a:r>
              <a:rPr lang="en-US" dirty="0"/>
              <a:t>BASIC HEALTH PLANS ONLY: GHI/CBP, HIP. </a:t>
            </a:r>
            <a:r>
              <a:rPr lang="en-US" dirty="0">
                <a:solidFill>
                  <a:srgbClr val="FF0000"/>
                </a:solidFill>
              </a:rPr>
              <a:t>(NO Rx RIDER)</a:t>
            </a:r>
          </a:p>
          <a:p>
            <a:r>
              <a:rPr lang="en-US" dirty="0"/>
              <a:t>ANNUAL FAMILY CAP FOR THE LOCAL 237 RETIREE PART-D CREDITABLE COVERAGE PLAN IS $20,500/YEAR FOR MEMBER AND FAMILY.                </a:t>
            </a:r>
            <a:r>
              <a:rPr lang="en-US" b="1" dirty="0">
                <a:solidFill>
                  <a:srgbClr val="00B0F0"/>
                </a:solidFill>
              </a:rPr>
              <a:t>***THE CAP WAS INCREASED TO $20,5000 AS OF 1/1/2019.***</a:t>
            </a:r>
          </a:p>
          <a:p>
            <a:pPr lvl="1"/>
            <a:r>
              <a:rPr lang="en-US" dirty="0"/>
              <a:t>ONLY ONE CARD NEEDED: INCLUDED ARE DIABETIC MEDICATION AS WELL AS ALL OTHER PRESCRIPTIONS. (EXCLUDING INJECTABLES)</a:t>
            </a:r>
          </a:p>
          <a:p>
            <a:pPr lvl="1"/>
            <a:r>
              <a:rPr lang="en-US" dirty="0"/>
              <a:t>COPAYS: $5 GENERIC AND $15 BRAND FOR UP TO 34 DAY SUPPLY AT RETAIL.</a:t>
            </a:r>
          </a:p>
          <a:p>
            <a:pPr lvl="1"/>
            <a:r>
              <a:rPr lang="en-US" dirty="0"/>
              <a:t>90 DAY SUPPLY AT RETAIL DOUBLED TO $10 GENERIC AND $30 BRAND.</a:t>
            </a:r>
          </a:p>
          <a:p>
            <a:pPr lvl="1"/>
            <a:r>
              <a:rPr lang="en-US" dirty="0"/>
              <a:t>90 DAY SUPPLY AETNA MAIL ORDER DRUGS SINGLE COPAY OF $5 GENERIC AND $15 BRAND. </a:t>
            </a:r>
          </a:p>
          <a:p>
            <a:endParaRPr lang="en-US" dirty="0"/>
          </a:p>
          <a:p>
            <a:endParaRPr lang="en-US" dirty="0"/>
          </a:p>
          <a:p>
            <a:endParaRPr lang="en-US" dirty="0"/>
          </a:p>
        </p:txBody>
      </p:sp>
      <p:sp>
        <p:nvSpPr>
          <p:cNvPr id="5" name="Slide Number Placeholder 4"/>
          <p:cNvSpPr>
            <a:spLocks noGrp="1"/>
          </p:cNvSpPr>
          <p:nvPr>
            <p:ph type="sldNum" sz="quarter" idx="12"/>
          </p:nvPr>
        </p:nvSpPr>
        <p:spPr/>
        <p:txBody>
          <a:bodyPr/>
          <a:lstStyle/>
          <a:p>
            <a:fld id="{70FA8441-2F3B-4BC1-8B4D-227150B6B196}" type="slidenum">
              <a:rPr lang="en-US" smtClean="0">
                <a:solidFill>
                  <a:prstClr val="black">
                    <a:tint val="75000"/>
                  </a:prstClr>
                </a:solidFill>
              </a:rPr>
              <a:pPr/>
              <a:t>14</a:t>
            </a:fld>
            <a:endParaRPr lang="en-US" dirty="0">
              <a:solidFill>
                <a:prstClr val="black">
                  <a:tint val="75000"/>
                </a:prstClr>
              </a:solidFill>
            </a:endParaRPr>
          </a:p>
        </p:txBody>
      </p:sp>
    </p:spTree>
    <p:extLst>
      <p:ext uri="{BB962C8B-B14F-4D97-AF65-F5344CB8AC3E}">
        <p14:creationId xmlns:p14="http://schemas.microsoft.com/office/powerpoint/2010/main" val="1637107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t>MEDICARE ADVANTAGE PLANS (Rx RIDER)</a:t>
            </a:r>
          </a:p>
        </p:txBody>
      </p:sp>
      <p:sp>
        <p:nvSpPr>
          <p:cNvPr id="3" name="Content Placeholder 2"/>
          <p:cNvSpPr>
            <a:spLocks noGrp="1"/>
          </p:cNvSpPr>
          <p:nvPr>
            <p:ph idx="1"/>
          </p:nvPr>
        </p:nvSpPr>
        <p:spPr/>
        <p:txBody>
          <a:bodyPr>
            <a:normAutofit fontScale="92500"/>
          </a:bodyPr>
          <a:lstStyle/>
          <a:p>
            <a:r>
              <a:rPr lang="en-US" dirty="0"/>
              <a:t>FOR MEDICARE ELIGIBLE PARTICIPANTS WHO ELECT A HEALTH PLAN SUCH AS HIP/VIP HMO. ALL PRESCRIPTIONS ARE RECEIVED WITH YOUR HEALTH CARD FROM THE HEALTH INSURER. (MEDICARE ADVANTAGE PLAN)</a:t>
            </a:r>
          </a:p>
          <a:p>
            <a:endParaRPr lang="en-US" dirty="0"/>
          </a:p>
          <a:p>
            <a:r>
              <a:rPr lang="en-US" dirty="0"/>
              <a:t>THE RETIREES’ FUND WILL PROVIDE PARTIAL REIMBURSEMENT FOR ANYONE WHO CHOOSES THIS OPTION, PAYMENTS ARE;</a:t>
            </a:r>
          </a:p>
          <a:p>
            <a:pPr lvl="1"/>
            <a:r>
              <a:rPr lang="en-US" dirty="0"/>
              <a:t>$24/MONTH FOR SINGLE COVERAGE AND $36/MONTH FOR FAMILY COVERAGE.</a:t>
            </a:r>
          </a:p>
          <a:p>
            <a:pPr lvl="1"/>
            <a:r>
              <a:rPr lang="en-US" dirty="0"/>
              <a:t>CHECKS ARE SENT OUT TWICE YEARLY USUALLY FEBRUARY AND AUGUST.</a:t>
            </a:r>
          </a:p>
          <a:p>
            <a:pPr lvl="1"/>
            <a:r>
              <a:rPr lang="en-US" dirty="0"/>
              <a:t>SINGLE $144 AND FAMILY $216 REFLECT SIX MONTHS OF PREMIUM REIMBURSEMENT.</a:t>
            </a:r>
          </a:p>
        </p:txBody>
      </p:sp>
      <p:sp>
        <p:nvSpPr>
          <p:cNvPr id="5" name="Slide Number Placeholder 4"/>
          <p:cNvSpPr>
            <a:spLocks noGrp="1"/>
          </p:cNvSpPr>
          <p:nvPr>
            <p:ph type="sldNum" sz="quarter" idx="12"/>
          </p:nvPr>
        </p:nvSpPr>
        <p:spPr/>
        <p:txBody>
          <a:bodyPr/>
          <a:lstStyle/>
          <a:p>
            <a:fld id="{70FA8441-2F3B-4BC1-8B4D-227150B6B196}" type="slidenum">
              <a:rPr lang="en-US" smtClean="0">
                <a:solidFill>
                  <a:prstClr val="black">
                    <a:tint val="75000"/>
                  </a:prstClr>
                </a:solidFill>
              </a:rPr>
              <a:pPr/>
              <a:t>15</a:t>
            </a:fld>
            <a:endParaRPr lang="en-US" dirty="0">
              <a:solidFill>
                <a:prstClr val="black">
                  <a:tint val="75000"/>
                </a:prstClr>
              </a:solidFill>
            </a:endParaRPr>
          </a:p>
        </p:txBody>
      </p:sp>
    </p:spTree>
    <p:extLst>
      <p:ext uri="{BB962C8B-B14F-4D97-AF65-F5344CB8AC3E}">
        <p14:creationId xmlns:p14="http://schemas.microsoft.com/office/powerpoint/2010/main" val="1549605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algn="l" rotWithShape="0">
              <a:prstClr val="black">
                <a:alpha val="40000"/>
              </a:prstClr>
            </a:outerShdw>
          </a:effectLst>
        </p:spPr>
        <p:txBody>
          <a:bodyPr/>
          <a:lstStyle/>
          <a:p>
            <a:pPr algn="ctr"/>
            <a:r>
              <a:rPr lang="en-US" dirty="0"/>
              <a:t>DENTAL BENEFIT</a:t>
            </a:r>
          </a:p>
        </p:txBody>
      </p:sp>
      <p:sp>
        <p:nvSpPr>
          <p:cNvPr id="3" name="Content Placeholder 2"/>
          <p:cNvSpPr>
            <a:spLocks noGrp="1"/>
          </p:cNvSpPr>
          <p:nvPr>
            <p:ph idx="1"/>
          </p:nvPr>
        </p:nvSpPr>
        <p:spPr>
          <a:ln>
            <a:solidFill>
              <a:srgbClr val="00B0F0"/>
            </a:solidFill>
          </a:ln>
        </p:spPr>
        <p:txBody>
          <a:bodyPr>
            <a:normAutofit fontScale="92500"/>
          </a:bodyPr>
          <a:lstStyle/>
          <a:p>
            <a:r>
              <a:rPr lang="en-US" dirty="0"/>
              <a:t>$1250 YEARLY MAXIMUM ANNUAL BENEFIT/FAMILY MEMBER (CAP).</a:t>
            </a:r>
          </a:p>
          <a:p>
            <a:r>
              <a:rPr lang="en-US" dirty="0"/>
              <a:t>5400 DENTIST ON THE THE HEALTHPLEX METRO PANEL PPO. </a:t>
            </a:r>
          </a:p>
          <a:p>
            <a:r>
              <a:rPr lang="en-US" dirty="0"/>
              <a:t>NO CHARGE FOR SERVICES LISTED ON THE SCHEDULE OF BENEFITS, WHEN YOU USE A PARTICIPATING DENTIST.</a:t>
            </a:r>
          </a:p>
          <a:p>
            <a:r>
              <a:rPr lang="en-US" dirty="0"/>
              <a:t>NO FORMS NEEDED, AN ID CARD IS PROVIDED TO ELIGIBLE PARTICIPANTS.</a:t>
            </a:r>
          </a:p>
          <a:p>
            <a:r>
              <a:rPr lang="en-US" dirty="0"/>
              <a:t>EFFECTIVE 7/1/2018 THE HEALTHPLEX NATIONAL NETWORK WAS IMPLEMENTED FOR FLORIDA AND PUERTO RICO MEMBERS.</a:t>
            </a:r>
          </a:p>
          <a:p>
            <a:r>
              <a:rPr lang="en-US" b="1" dirty="0">
                <a:solidFill>
                  <a:srgbClr val="00B0F0"/>
                </a:solidFill>
              </a:rPr>
              <a:t>The expanded National Network will be effective as of March 1, 2020.</a:t>
            </a:r>
          </a:p>
          <a:p>
            <a:pPr marL="0" indent="0">
              <a:buNone/>
            </a:pPr>
            <a:r>
              <a:rPr lang="en-US" b="1" dirty="0">
                <a:solidFill>
                  <a:srgbClr val="00B0F0"/>
                </a:solidFill>
              </a:rPr>
              <a:t>   The network has been expanded to cover all 50 states and Puerto Rico.</a:t>
            </a:r>
          </a:p>
        </p:txBody>
      </p:sp>
      <p:sp>
        <p:nvSpPr>
          <p:cNvPr id="5" name="Slide Number Placeholder 4"/>
          <p:cNvSpPr>
            <a:spLocks noGrp="1"/>
          </p:cNvSpPr>
          <p:nvPr>
            <p:ph type="sldNum" sz="quarter" idx="12"/>
          </p:nvPr>
        </p:nvSpPr>
        <p:spPr/>
        <p:txBody>
          <a:bodyPr/>
          <a:lstStyle/>
          <a:p>
            <a:fld id="{70FA8441-2F3B-4BC1-8B4D-227150B6B196}" type="slidenum">
              <a:rPr lang="en-US" smtClean="0">
                <a:solidFill>
                  <a:prstClr val="black">
                    <a:tint val="75000"/>
                  </a:prstClr>
                </a:solidFill>
              </a:rPr>
              <a:pPr/>
              <a:t>16</a:t>
            </a:fld>
            <a:endParaRPr lang="en-US" dirty="0">
              <a:solidFill>
                <a:prstClr val="black">
                  <a:tint val="75000"/>
                </a:prstClr>
              </a:solidFill>
            </a:endParaRPr>
          </a:p>
        </p:txBody>
      </p:sp>
    </p:spTree>
    <p:extLst>
      <p:ext uri="{BB962C8B-B14F-4D97-AF65-F5344CB8AC3E}">
        <p14:creationId xmlns:p14="http://schemas.microsoft.com/office/powerpoint/2010/main" val="4044065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t>OPTICAL BENEFIT</a:t>
            </a:r>
          </a:p>
        </p:txBody>
      </p:sp>
      <p:sp>
        <p:nvSpPr>
          <p:cNvPr id="3" name="Content Placeholder 2"/>
          <p:cNvSpPr>
            <a:spLocks noGrp="1"/>
          </p:cNvSpPr>
          <p:nvPr>
            <p:ph idx="1"/>
          </p:nvPr>
        </p:nvSpPr>
        <p:spPr/>
        <p:txBody>
          <a:bodyPr>
            <a:normAutofit fontScale="85000" lnSpcReduction="20000"/>
          </a:bodyPr>
          <a:lstStyle/>
          <a:p>
            <a:r>
              <a:rPr lang="en-US" sz="2400" dirty="0"/>
              <a:t>ONCE EVERY 2 YEARS A </a:t>
            </a:r>
            <a:r>
              <a:rPr lang="en-US" sz="2400" b="1" dirty="0">
                <a:solidFill>
                  <a:srgbClr val="00B0F0"/>
                </a:solidFill>
              </a:rPr>
              <a:t>$150 </a:t>
            </a:r>
            <a:r>
              <a:rPr lang="en-US" sz="2400" dirty="0"/>
              <a:t>BENEFIT IS AVAILABLE TO RETIRED MEMBERS AND ELIGIBLE FAMILY MEMBERS. </a:t>
            </a:r>
            <a:r>
              <a:rPr lang="en-US" sz="2400" b="1" dirty="0">
                <a:solidFill>
                  <a:srgbClr val="00B0F0"/>
                </a:solidFill>
              </a:rPr>
              <a:t>The optical benefit was increased to $150 effective March 1, 2020.</a:t>
            </a:r>
          </a:p>
          <a:p>
            <a:r>
              <a:rPr lang="en-US" sz="2400" dirty="0"/>
              <a:t>IN NEW YORK METRO AREA WHERE A PARTICIPATING PROVIDER IS AVAILABLE YOU MAY ONLY USE THOSE NETWORK STORES.</a:t>
            </a:r>
          </a:p>
          <a:p>
            <a:r>
              <a:rPr lang="en-US" dirty="0"/>
              <a:t>Beginning October 15, 2017 it will no longer be necessary to obtain a voucher from the Fund office to access your Optical Benefits. The voucher will be replaced with a claim form obtained at the vendor of your choice, who participates with Comprehensive Professional Systems (CPS) in their PPO Network. Optical vendors in the network can be located Via the CPS website @ </a:t>
            </a:r>
            <a:r>
              <a:rPr lang="en-US" u="sng" dirty="0">
                <a:hlinkClick r:id="rId2"/>
              </a:rPr>
              <a:t>www.cpsoptical.com</a:t>
            </a:r>
            <a:r>
              <a:rPr lang="en-US" dirty="0"/>
              <a:t>. </a:t>
            </a:r>
          </a:p>
          <a:p>
            <a:endParaRPr lang="en-US" dirty="0">
              <a:solidFill>
                <a:srgbClr val="00B0F0"/>
              </a:solidFill>
            </a:endParaRPr>
          </a:p>
          <a:p>
            <a:r>
              <a:rPr lang="en-US" b="1" dirty="0">
                <a:solidFill>
                  <a:srgbClr val="00B0F0"/>
                </a:solidFill>
              </a:rPr>
              <a:t>OUT OF NY METRO AREA MEMBERS HAVE 2 OPTIONS;</a:t>
            </a:r>
          </a:p>
          <a:p>
            <a:pPr lvl="1"/>
            <a:r>
              <a:rPr lang="en-US" b="1" dirty="0">
                <a:solidFill>
                  <a:srgbClr val="00B0F0"/>
                </a:solidFill>
              </a:rPr>
              <a:t>REIMBURSEMENT FOR SERVICES: $50 EXAM, $100 FOR MATERIALS OR $100 ALLOWANCE FOR CONTACT LENSES.</a:t>
            </a:r>
          </a:p>
          <a:p>
            <a:pPr lvl="1"/>
            <a:r>
              <a:rPr lang="en-US" dirty="0"/>
              <a:t>DAVIS OPTICAL STORES; </a:t>
            </a:r>
            <a:r>
              <a:rPr lang="en-US" dirty="0">
                <a:solidFill>
                  <a:srgbClr val="FF0000"/>
                </a:solidFill>
              </a:rPr>
              <a:t>(VISIONWORKS)</a:t>
            </a:r>
            <a:r>
              <a:rPr lang="en-US" dirty="0"/>
              <a:t> A COPAYMENT FOR UPGRADED ITEMS AS PER THE SCHEDULE OF BENEFITS APPLIES.</a:t>
            </a:r>
          </a:p>
          <a:p>
            <a:endParaRPr lang="en-US" dirty="0"/>
          </a:p>
        </p:txBody>
      </p:sp>
      <p:sp>
        <p:nvSpPr>
          <p:cNvPr id="5" name="Slide Number Placeholder 4"/>
          <p:cNvSpPr>
            <a:spLocks noGrp="1"/>
          </p:cNvSpPr>
          <p:nvPr>
            <p:ph type="sldNum" sz="quarter" idx="12"/>
          </p:nvPr>
        </p:nvSpPr>
        <p:spPr/>
        <p:txBody>
          <a:bodyPr/>
          <a:lstStyle/>
          <a:p>
            <a:fld id="{70FA8441-2F3B-4BC1-8B4D-227150B6B196}" type="slidenum">
              <a:rPr lang="en-US" smtClean="0">
                <a:solidFill>
                  <a:prstClr val="black">
                    <a:tint val="75000"/>
                  </a:prstClr>
                </a:solidFill>
              </a:rPr>
              <a:pPr/>
              <a:t>17</a:t>
            </a:fld>
            <a:endParaRPr lang="en-US" dirty="0">
              <a:solidFill>
                <a:prstClr val="black">
                  <a:tint val="75000"/>
                </a:prstClr>
              </a:solidFill>
            </a:endParaRPr>
          </a:p>
        </p:txBody>
      </p:sp>
    </p:spTree>
    <p:extLst>
      <p:ext uri="{BB962C8B-B14F-4D97-AF65-F5344CB8AC3E}">
        <p14:creationId xmlns:p14="http://schemas.microsoft.com/office/powerpoint/2010/main" val="3114816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solidFill>
                  <a:srgbClr val="FF0000"/>
                </a:solidFill>
              </a:rPr>
              <a:t>HEARING AID </a:t>
            </a:r>
            <a:r>
              <a:rPr lang="en-US" dirty="0"/>
              <a:t>AND </a:t>
            </a:r>
            <a:r>
              <a:rPr lang="en-US" dirty="0">
                <a:solidFill>
                  <a:srgbClr val="00B0F0"/>
                </a:solidFill>
              </a:rPr>
              <a:t>DEATH BENEFIT</a:t>
            </a:r>
          </a:p>
        </p:txBody>
      </p:sp>
      <p:sp>
        <p:nvSpPr>
          <p:cNvPr id="3" name="Content Placeholder 2"/>
          <p:cNvSpPr>
            <a:spLocks noGrp="1"/>
          </p:cNvSpPr>
          <p:nvPr>
            <p:ph idx="1"/>
          </p:nvPr>
        </p:nvSpPr>
        <p:spPr>
          <a:xfrm>
            <a:off x="838200" y="1847850"/>
            <a:ext cx="10515600" cy="4873625"/>
          </a:xfrm>
        </p:spPr>
        <p:txBody>
          <a:bodyPr>
            <a:normAutofit/>
          </a:bodyPr>
          <a:lstStyle/>
          <a:p>
            <a:r>
              <a:rPr lang="en-US" dirty="0">
                <a:solidFill>
                  <a:srgbClr val="FF0000"/>
                </a:solidFill>
              </a:rPr>
              <a:t>HEARING AID BENEFIT HAS TWO OPTIONS</a:t>
            </a:r>
            <a:r>
              <a:rPr lang="en-US" dirty="0"/>
              <a:t>:</a:t>
            </a:r>
          </a:p>
          <a:p>
            <a:pPr lvl="1"/>
            <a:r>
              <a:rPr lang="en-US" dirty="0"/>
              <a:t>IN NETWORK PROVIDER REQUIRES A VOUCHER FROM THE RETIREES’ FUND OFFICE, COPAYMENTS ARE $25 FOR OUTSIDE THE EAR AND $ 100 FOR INSIDE THE EAR. </a:t>
            </a:r>
          </a:p>
          <a:p>
            <a:pPr lvl="1"/>
            <a:r>
              <a:rPr lang="en-US" dirty="0"/>
              <a:t>NON PARTICIPATING PROVIDER, FUND WILL REIMBURSE THE MEMBER OR FAMILY MEMBER $1000 FOR PURCHASE OR REPAIR.</a:t>
            </a:r>
          </a:p>
          <a:p>
            <a:pPr lvl="1"/>
            <a:r>
              <a:rPr lang="en-US" dirty="0"/>
              <a:t>BOTH OPTIONS ARE AVAILABLE ONCE IN A 5 YEAR PERIOD.</a:t>
            </a:r>
          </a:p>
          <a:p>
            <a:r>
              <a:rPr lang="en-US" dirty="0">
                <a:solidFill>
                  <a:srgbClr val="00B0F0"/>
                </a:solidFill>
              </a:rPr>
              <a:t>DEATH BENEFIT</a:t>
            </a:r>
          </a:p>
          <a:p>
            <a:pPr lvl="1"/>
            <a:r>
              <a:rPr lang="en-US" dirty="0"/>
              <a:t>DEATH BENEFIT COVERS ONLY THE MEMBER AND IS PAID TO THE NAMED BENEFICIARY OR BENEFICIARIES, THE BENEFIT IS $2500.</a:t>
            </a:r>
          </a:p>
          <a:p>
            <a:pPr lvl="1"/>
            <a:endParaRPr lang="en-US" dirty="0"/>
          </a:p>
        </p:txBody>
      </p:sp>
      <p:sp>
        <p:nvSpPr>
          <p:cNvPr id="5" name="Slide Number Placeholder 4"/>
          <p:cNvSpPr>
            <a:spLocks noGrp="1"/>
          </p:cNvSpPr>
          <p:nvPr>
            <p:ph type="sldNum" sz="quarter" idx="12"/>
          </p:nvPr>
        </p:nvSpPr>
        <p:spPr/>
        <p:txBody>
          <a:bodyPr/>
          <a:lstStyle/>
          <a:p>
            <a:fld id="{70FA8441-2F3B-4BC1-8B4D-227150B6B196}" type="slidenum">
              <a:rPr lang="en-US" smtClean="0">
                <a:solidFill>
                  <a:prstClr val="black">
                    <a:tint val="75000"/>
                  </a:prstClr>
                </a:solidFill>
              </a:rPr>
              <a:pPr/>
              <a:t>18</a:t>
            </a:fld>
            <a:endParaRPr lang="en-US" dirty="0">
              <a:solidFill>
                <a:prstClr val="black">
                  <a:tint val="75000"/>
                </a:prstClr>
              </a:solidFill>
            </a:endParaRPr>
          </a:p>
        </p:txBody>
      </p:sp>
    </p:spTree>
    <p:extLst>
      <p:ext uri="{BB962C8B-B14F-4D97-AF65-F5344CB8AC3E}">
        <p14:creationId xmlns:p14="http://schemas.microsoft.com/office/powerpoint/2010/main" val="20160978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SUPPLEMENTAL MEDICAL PLAN</a:t>
            </a:r>
          </a:p>
        </p:txBody>
      </p:sp>
      <p:sp>
        <p:nvSpPr>
          <p:cNvPr id="3" name="Content Placeholder 2"/>
          <p:cNvSpPr>
            <a:spLocks noGrp="1"/>
          </p:cNvSpPr>
          <p:nvPr>
            <p:ph idx="1"/>
          </p:nvPr>
        </p:nvSpPr>
        <p:spPr>
          <a:xfrm>
            <a:off x="838200" y="1825625"/>
            <a:ext cx="10515600" cy="5170086"/>
          </a:xfrm>
        </p:spPr>
        <p:txBody>
          <a:bodyPr>
            <a:normAutofit lnSpcReduction="10000"/>
          </a:bodyPr>
          <a:lstStyle/>
          <a:p>
            <a:r>
              <a:rPr lang="en-US" dirty="0"/>
              <a:t>THIS IS THE ONE BENEFIT ONLY OFFERED TO RETIREES AND NOT ACTIVE MEMBERS. THIS BENEFIT IS PROVIDED WHEN MEDICARE OR YOUR SECONDARY INSURER DENIES IN WHOLE OR IN PART FOR THE FOLLOWING;</a:t>
            </a:r>
          </a:p>
          <a:p>
            <a:pPr lvl="1"/>
            <a:r>
              <a:rPr lang="en-US" dirty="0"/>
              <a:t>WHEELCHAIR, SURGICAL STOCKINGS, ORTHOPEDIC SHOES, LEG BRACES, HOSPITAL BEDS, OXYGEN EQUIPMENT, BLOOD, PRIVATE DUTY NURSING (IN HOSPITAL ONLY) AND OTHER DURABLE MEDICAL DEVICES OR SUPPLIES.</a:t>
            </a:r>
          </a:p>
          <a:p>
            <a:pPr lvl="1"/>
            <a:endParaRPr lang="en-US" dirty="0"/>
          </a:p>
          <a:p>
            <a:r>
              <a:rPr lang="en-US" dirty="0"/>
              <a:t>THE ANNUAL CAP IS $2500 PER FAMILY AND THE BENEFIT IS PAID AT 80% OF THE REASONABLE AND CUSTOMARY CHARGES. </a:t>
            </a:r>
          </a:p>
          <a:p>
            <a:endParaRPr lang="en-US" dirty="0"/>
          </a:p>
          <a:p>
            <a:pPr marL="0" indent="0" algn="ctr">
              <a:buNone/>
            </a:pPr>
            <a:r>
              <a:rPr lang="en-US" b="1" dirty="0">
                <a:solidFill>
                  <a:srgbClr val="FF0000"/>
                </a:solidFill>
              </a:rPr>
              <a:t>FOR FURTHER INFORMATION PLEASE CALL THE FUND OFFICE </a:t>
            </a:r>
          </a:p>
          <a:p>
            <a:pPr marL="0" indent="0" algn="ctr">
              <a:buNone/>
            </a:pPr>
            <a:r>
              <a:rPr lang="en-US" b="1" dirty="0">
                <a:solidFill>
                  <a:srgbClr val="FF0000"/>
                </a:solidFill>
              </a:rPr>
              <a:t>(212) 924-7220</a:t>
            </a:r>
          </a:p>
        </p:txBody>
      </p:sp>
      <p:sp>
        <p:nvSpPr>
          <p:cNvPr id="5" name="Slide Number Placeholder 4"/>
          <p:cNvSpPr>
            <a:spLocks noGrp="1"/>
          </p:cNvSpPr>
          <p:nvPr>
            <p:ph type="sldNum" sz="quarter" idx="12"/>
          </p:nvPr>
        </p:nvSpPr>
        <p:spPr/>
        <p:txBody>
          <a:bodyPr/>
          <a:lstStyle/>
          <a:p>
            <a:fld id="{70FA8441-2F3B-4BC1-8B4D-227150B6B196}" type="slidenum">
              <a:rPr lang="en-US" smtClean="0">
                <a:solidFill>
                  <a:prstClr val="black">
                    <a:tint val="75000"/>
                  </a:prstClr>
                </a:solidFill>
              </a:rPr>
              <a:pPr/>
              <a:t>19</a:t>
            </a:fld>
            <a:endParaRPr lang="en-US" dirty="0">
              <a:solidFill>
                <a:prstClr val="black">
                  <a:tint val="75000"/>
                </a:prstClr>
              </a:solidFill>
            </a:endParaRPr>
          </a:p>
        </p:txBody>
      </p:sp>
    </p:spTree>
    <p:extLst>
      <p:ext uri="{BB962C8B-B14F-4D97-AF65-F5344CB8AC3E}">
        <p14:creationId xmlns:p14="http://schemas.microsoft.com/office/powerpoint/2010/main" val="1064569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a:t>
            </a:r>
          </a:p>
        </p:txBody>
      </p:sp>
      <p:sp>
        <p:nvSpPr>
          <p:cNvPr id="3" name="Content Placeholder 2"/>
          <p:cNvSpPr>
            <a:spLocks noGrp="1"/>
          </p:cNvSpPr>
          <p:nvPr>
            <p:ph idx="1"/>
          </p:nvPr>
        </p:nvSpPr>
        <p:spPr/>
        <p:txBody>
          <a:bodyPr/>
          <a:lstStyle/>
          <a:p>
            <a:r>
              <a:rPr lang="en-US" dirty="0"/>
              <a:t>Health Insurance through retirement- Watch videos</a:t>
            </a:r>
          </a:p>
          <a:p>
            <a:r>
              <a:rPr lang="en-US" dirty="0"/>
              <a:t>Medicare Part B Reimbursement- Watch Video</a:t>
            </a:r>
          </a:p>
          <a:p>
            <a:r>
              <a:rPr lang="en-US" dirty="0"/>
              <a:t>Learning more about your welfare fund benefits</a:t>
            </a:r>
          </a:p>
          <a:p>
            <a:pPr marL="0" indent="0">
              <a:buNone/>
            </a:pPr>
            <a:endParaRPr lang="en-US" dirty="0"/>
          </a:p>
          <a:p>
            <a:endParaRPr lang="en-US" dirty="0"/>
          </a:p>
        </p:txBody>
      </p:sp>
    </p:spTree>
    <p:extLst>
      <p:ext uri="{BB962C8B-B14F-4D97-AF65-F5344CB8AC3E}">
        <p14:creationId xmlns:p14="http://schemas.microsoft.com/office/powerpoint/2010/main" val="1606927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83847" y="517165"/>
            <a:ext cx="4826001" cy="1284720"/>
          </a:xfrm>
          <a:prstGeom prst="rect">
            <a:avLst/>
          </a:prstGeom>
        </p:spPr>
      </p:pic>
      <p:pic>
        <p:nvPicPr>
          <p:cNvPr id="5" name="Picture 4"/>
          <p:cNvPicPr>
            <a:picLocks noChangeAspect="1"/>
          </p:cNvPicPr>
          <p:nvPr/>
        </p:nvPicPr>
        <p:blipFill>
          <a:blip r:embed="rId3"/>
          <a:stretch>
            <a:fillRect/>
          </a:stretch>
        </p:blipFill>
        <p:spPr>
          <a:xfrm>
            <a:off x="4269647" y="2054763"/>
            <a:ext cx="3454400" cy="160272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2940" y="3953802"/>
            <a:ext cx="8963025" cy="805212"/>
          </a:xfrm>
          <a:prstGeom prst="rect">
            <a:avLst/>
          </a:prstGeom>
        </p:spPr>
      </p:pic>
      <p:pic>
        <p:nvPicPr>
          <p:cNvPr id="10" name="Picture 9"/>
          <p:cNvPicPr>
            <a:picLocks noChangeAspect="1"/>
          </p:cNvPicPr>
          <p:nvPr/>
        </p:nvPicPr>
        <p:blipFill>
          <a:blip r:embed="rId5"/>
          <a:stretch>
            <a:fillRect/>
          </a:stretch>
        </p:blipFill>
        <p:spPr>
          <a:xfrm>
            <a:off x="3583847" y="4954513"/>
            <a:ext cx="5232401" cy="1030320"/>
          </a:xfrm>
          <a:prstGeom prst="rect">
            <a:avLst/>
          </a:prstGeom>
        </p:spPr>
      </p:pic>
      <p:sp>
        <p:nvSpPr>
          <p:cNvPr id="4" name="Slide Number Placeholder 3"/>
          <p:cNvSpPr>
            <a:spLocks noGrp="1"/>
          </p:cNvSpPr>
          <p:nvPr>
            <p:ph type="sldNum" sz="quarter" idx="12"/>
          </p:nvPr>
        </p:nvSpPr>
        <p:spPr/>
        <p:txBody>
          <a:bodyPr/>
          <a:lstStyle/>
          <a:p>
            <a:fld id="{70FA8441-2F3B-4BC1-8B4D-227150B6B196}" type="slidenum">
              <a:rPr lang="en-US" smtClean="0">
                <a:solidFill>
                  <a:prstClr val="black">
                    <a:tint val="75000"/>
                  </a:prstClr>
                </a:solidFill>
              </a:rPr>
              <a:pPr/>
              <a:t>20</a:t>
            </a:fld>
            <a:endParaRPr lang="en-US" dirty="0">
              <a:solidFill>
                <a:prstClr val="black">
                  <a:tint val="75000"/>
                </a:prstClr>
              </a:solidFill>
            </a:endParaRPr>
          </a:p>
        </p:txBody>
      </p:sp>
    </p:spTree>
    <p:extLst>
      <p:ext uri="{BB962C8B-B14F-4D97-AF65-F5344CB8AC3E}">
        <p14:creationId xmlns:p14="http://schemas.microsoft.com/office/powerpoint/2010/main" val="1960940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Understanding your health benefits in Retirement</a:t>
            </a:r>
          </a:p>
        </p:txBody>
      </p:sp>
      <p:sp>
        <p:nvSpPr>
          <p:cNvPr id="3" name="Content Placeholder 2"/>
          <p:cNvSpPr>
            <a:spLocks noGrp="1"/>
          </p:cNvSpPr>
          <p:nvPr>
            <p:ph idx="1"/>
          </p:nvPr>
        </p:nvSpPr>
        <p:spPr/>
        <p:txBody>
          <a:bodyPr>
            <a:normAutofit/>
          </a:bodyPr>
          <a:lstStyle/>
          <a:p>
            <a:r>
              <a:rPr lang="en-US" dirty="0"/>
              <a:t>For health insurance you must complete a health benefits application signed by you and your employer.  </a:t>
            </a:r>
          </a:p>
          <a:p>
            <a:r>
              <a:rPr lang="en-US" dirty="0"/>
              <a:t>A copy of your health benefits application and retirement receipt or confirmation from your pension system  needs to be submitted to the Office of Labor relations via email at </a:t>
            </a:r>
            <a:r>
              <a:rPr lang="en-US" b="1" dirty="0">
                <a:hlinkClick r:id="rId2"/>
              </a:rPr>
              <a:t>nycretireeshbp@emblemhealth.com</a:t>
            </a:r>
            <a:endParaRPr lang="en-US" b="1" dirty="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2941037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Office of Labor Relations videos Links</a:t>
            </a:r>
          </a:p>
        </p:txBody>
      </p:sp>
      <p:sp>
        <p:nvSpPr>
          <p:cNvPr id="3" name="Content Placeholder 2"/>
          <p:cNvSpPr>
            <a:spLocks noGrp="1"/>
          </p:cNvSpPr>
          <p:nvPr>
            <p:ph idx="1"/>
          </p:nvPr>
        </p:nvSpPr>
        <p:spPr/>
        <p:txBody>
          <a:bodyPr/>
          <a:lstStyle/>
          <a:p>
            <a:r>
              <a:rPr lang="en-US" dirty="0"/>
              <a:t>NYC Health Benefits Program- Watch Videos</a:t>
            </a:r>
          </a:p>
          <a:p>
            <a:pPr lvl="1"/>
            <a:r>
              <a:rPr lang="en-US" sz="1800" b="1" dirty="0"/>
              <a:t>Non- Medicare Retirees</a:t>
            </a:r>
          </a:p>
          <a:p>
            <a:pPr marL="457200" lvl="1" indent="0">
              <a:buNone/>
            </a:pPr>
            <a:r>
              <a:rPr lang="en-US" sz="1800" b="1" dirty="0">
                <a:solidFill>
                  <a:srgbClr val="1D027E"/>
                </a:solidFill>
                <a:hlinkClick r:id="rId2"/>
              </a:rPr>
              <a:t>https://www1.nyc.gov/site/olr/health/healthvideos/health-video-transition-non-medicare.page</a:t>
            </a:r>
            <a:endParaRPr lang="en-US" sz="1800" dirty="0"/>
          </a:p>
          <a:p>
            <a:pPr lvl="1"/>
            <a:r>
              <a:rPr lang="en-US" sz="1800" b="1" dirty="0"/>
              <a:t>Medicare Retirees</a:t>
            </a:r>
            <a:endParaRPr lang="en-US" sz="1800" dirty="0"/>
          </a:p>
          <a:p>
            <a:pPr marL="457200" lvl="1" indent="0">
              <a:buNone/>
            </a:pPr>
            <a:r>
              <a:rPr lang="en-US" sz="1800" b="1" dirty="0">
                <a:hlinkClick r:id="rId3"/>
              </a:rPr>
              <a:t>https://www1.nyc.gov/site/olr/health/healthvideos/health-video-transition-medicare.page</a:t>
            </a:r>
            <a:endParaRPr lang="en-US" sz="1800" b="1" dirty="0"/>
          </a:p>
          <a:p>
            <a:pPr marL="457200" lvl="1" indent="0">
              <a:buNone/>
            </a:pPr>
            <a:endParaRPr lang="en-US" dirty="0"/>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3369389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Office of Labor Relations videos continues</a:t>
            </a:r>
          </a:p>
        </p:txBody>
      </p:sp>
      <p:sp>
        <p:nvSpPr>
          <p:cNvPr id="3" name="Content Placeholder 2"/>
          <p:cNvSpPr>
            <a:spLocks noGrp="1"/>
          </p:cNvSpPr>
          <p:nvPr>
            <p:ph idx="1"/>
          </p:nvPr>
        </p:nvSpPr>
        <p:spPr/>
        <p:txBody>
          <a:bodyPr>
            <a:normAutofit/>
          </a:bodyPr>
          <a:lstStyle/>
          <a:p>
            <a:r>
              <a:rPr lang="en-US" b="1" dirty="0"/>
              <a:t>The next video goes into benefits and Medicare Part B Reimbursement</a:t>
            </a:r>
          </a:p>
          <a:p>
            <a:r>
              <a:rPr lang="en-US" b="1" dirty="0"/>
              <a:t>Transitioning to Retiree Health Benefits Video – Part One </a:t>
            </a:r>
            <a:r>
              <a:rPr lang="en-US" b="1" dirty="0">
                <a:hlinkClick r:id="rId2"/>
              </a:rPr>
              <a:t>https://www1.nyc.gov/site/olr/health/healthvideos/health-video-transition-seminar-pt1.page</a:t>
            </a:r>
            <a:endParaRPr lang="en-US" b="1" dirty="0"/>
          </a:p>
          <a:p>
            <a:r>
              <a:rPr lang="en-US" b="1" dirty="0"/>
              <a:t>Transitioning to Retiree health Benefits Video- Part two</a:t>
            </a:r>
          </a:p>
          <a:p>
            <a:pPr marL="400050" lvl="1" indent="0">
              <a:buNone/>
            </a:pPr>
            <a:r>
              <a:rPr lang="en-US" sz="1800" b="1" dirty="0">
                <a:hlinkClick r:id="rId3"/>
              </a:rPr>
              <a:t>https://www1.nyc.gov/site/olr/health/healthvideos/health-video-transition-seminar-pt2.page</a:t>
            </a:r>
            <a:endParaRPr lang="en-US" sz="1800" b="1" dirty="0"/>
          </a:p>
          <a:p>
            <a:pPr marL="0" indent="0">
              <a:buNone/>
            </a:pPr>
            <a:endParaRPr lang="en-US" b="1" dirty="0"/>
          </a:p>
          <a:p>
            <a:pPr marL="0" indent="0">
              <a:buNone/>
            </a:pPr>
            <a:r>
              <a:rPr lang="en-US" b="1" dirty="0"/>
              <a:t>		</a:t>
            </a:r>
            <a:endParaRPr lang="en-US" dirty="0"/>
          </a:p>
        </p:txBody>
      </p:sp>
    </p:spTree>
    <p:extLst>
      <p:ext uri="{BB962C8B-B14F-4D97-AF65-F5344CB8AC3E}">
        <p14:creationId xmlns:p14="http://schemas.microsoft.com/office/powerpoint/2010/main" val="1973909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Medicare Part B Reimbursement</a:t>
            </a:r>
          </a:p>
        </p:txBody>
      </p:sp>
      <p:sp>
        <p:nvSpPr>
          <p:cNvPr id="3" name="Content Placeholder 2"/>
          <p:cNvSpPr>
            <a:spLocks noGrp="1"/>
          </p:cNvSpPr>
          <p:nvPr>
            <p:ph idx="1"/>
          </p:nvPr>
        </p:nvSpPr>
        <p:spPr/>
        <p:txBody>
          <a:bodyPr/>
          <a:lstStyle/>
          <a:p>
            <a:pPr lvl="1"/>
            <a:r>
              <a:rPr lang="en-US" dirty="0"/>
              <a:t>Once you become eligible for Medicare a copy of your card needs to be submitted to Union welfare fund and to the Office of Labor Relations. Spouse/ Domestic Partner are also eligible for Medicare reimbursement. </a:t>
            </a:r>
          </a:p>
          <a:p>
            <a:pPr lvl="1"/>
            <a:r>
              <a:rPr lang="en-US" dirty="0"/>
              <a:t>The city will reimburse you for your Medicare part B premium.  </a:t>
            </a:r>
          </a:p>
          <a:p>
            <a:pPr lvl="1"/>
            <a:r>
              <a:rPr lang="en-US" dirty="0"/>
              <a:t>For information about Medicare Part B Reimbursement- Watch Video</a:t>
            </a:r>
          </a:p>
          <a:p>
            <a:pPr marL="457200" lvl="1" indent="0">
              <a:buNone/>
            </a:pPr>
            <a:r>
              <a:rPr lang="en-US" sz="1800" b="1" dirty="0">
                <a:hlinkClick r:id="rId2"/>
              </a:rPr>
              <a:t>https://www1.nyc.gov/site/olr/health/healthvideos/health-video-medicarepartbreimbursement.page</a:t>
            </a:r>
            <a:br>
              <a:rPr lang="en-US" sz="2000" dirty="0"/>
            </a:br>
            <a:endParaRPr lang="en-US" sz="2000" dirty="0"/>
          </a:p>
          <a:p>
            <a:pPr marL="457200" lvl="1" indent="0">
              <a:buNone/>
            </a:pPr>
            <a:r>
              <a:rPr lang="en-US" sz="2000" b="1" dirty="0"/>
              <a:t>Please Note: If you waive medical coverage you will not be eligible for Medicare Part B reimbursement. </a:t>
            </a:r>
          </a:p>
          <a:p>
            <a:pPr lvl="1"/>
            <a:endParaRPr lang="en-US" sz="2000" dirty="0"/>
          </a:p>
          <a:p>
            <a:pPr marL="457200" lvl="1" indent="0">
              <a:buNone/>
            </a:pPr>
            <a:endParaRPr lang="en-US" sz="2000" dirty="0"/>
          </a:p>
          <a:p>
            <a:pPr lvl="2"/>
            <a:endParaRPr lang="en-US" dirty="0"/>
          </a:p>
          <a:p>
            <a:endParaRPr lang="en-US" dirty="0"/>
          </a:p>
        </p:txBody>
      </p:sp>
    </p:spTree>
    <p:extLst>
      <p:ext uri="{BB962C8B-B14F-4D97-AF65-F5344CB8AC3E}">
        <p14:creationId xmlns:p14="http://schemas.microsoft.com/office/powerpoint/2010/main" val="2711552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Important contact information for the Office of Labor Relations</a:t>
            </a:r>
          </a:p>
        </p:txBody>
      </p:sp>
      <p:sp>
        <p:nvSpPr>
          <p:cNvPr id="3" name="Content Placeholder 2"/>
          <p:cNvSpPr>
            <a:spLocks noGrp="1"/>
          </p:cNvSpPr>
          <p:nvPr>
            <p:ph idx="1"/>
          </p:nvPr>
        </p:nvSpPr>
        <p:spPr/>
        <p:txBody>
          <a:bodyPr>
            <a:normAutofit fontScale="85000" lnSpcReduction="20000"/>
          </a:bodyPr>
          <a:lstStyle/>
          <a:p>
            <a:pPr marL="0" indent="0">
              <a:buNone/>
            </a:pPr>
            <a:r>
              <a:rPr lang="en-US" b="1" u="sng" dirty="0"/>
              <a:t>Health Benefits Program</a:t>
            </a:r>
            <a:endParaRPr lang="en-US" b="1" dirty="0"/>
          </a:p>
          <a:p>
            <a:r>
              <a:rPr lang="en-US" dirty="0"/>
              <a:t>Due to the closure of the office, if you mailed or faxed forms or correspondence March 11, 2020 or after, we cannot access or process that form. Please resubmit your documents as follows:</a:t>
            </a:r>
            <a:br>
              <a:rPr lang="en-US" dirty="0"/>
            </a:br>
            <a:br>
              <a:rPr lang="en-US" dirty="0"/>
            </a:br>
            <a:r>
              <a:rPr lang="en-US" dirty="0"/>
              <a:t>1) Inquiries and questions can be emailed to </a:t>
            </a:r>
            <a:r>
              <a:rPr lang="en-US" b="1" dirty="0">
                <a:hlinkClick r:id="rId2" tooltip="Email the Health Benefits Program"/>
              </a:rPr>
              <a:t>healthbenefits@olr.nyc.gov</a:t>
            </a:r>
            <a:br>
              <a:rPr lang="en-US" dirty="0"/>
            </a:br>
            <a:br>
              <a:rPr lang="en-US" dirty="0"/>
            </a:br>
            <a:r>
              <a:rPr lang="en-US" dirty="0"/>
              <a:t>2) Forms/documents can be sent via email to </a:t>
            </a:r>
            <a:r>
              <a:rPr lang="en-US" b="1" dirty="0">
                <a:hlinkClick r:id="rId3" tooltip="Link to send HBP forms and/or documents"/>
              </a:rPr>
              <a:t>NYCRetireesHBP@emblemhealth.com</a:t>
            </a:r>
            <a:br>
              <a:rPr lang="en-US" dirty="0"/>
            </a:br>
            <a:br>
              <a:rPr lang="en-US" dirty="0"/>
            </a:br>
            <a:r>
              <a:rPr lang="en-US" b="1" dirty="0"/>
              <a:t>Please do NOT include your Social Security number, include your Employee ID or pension number only.</a:t>
            </a:r>
            <a:br>
              <a:rPr lang="en-US" dirty="0"/>
            </a:br>
            <a:br>
              <a:rPr lang="en-US" dirty="0"/>
            </a:br>
            <a:r>
              <a:rPr lang="en-US" dirty="0"/>
              <a:t>3) For questions regarding the PICA prescription drug benefit program please call 1-800-467-2006.</a:t>
            </a:r>
          </a:p>
          <a:p>
            <a:r>
              <a:rPr lang="en-US" dirty="0"/>
              <a:t>Visit the office of labor relation for the most updated information </a:t>
            </a:r>
            <a:r>
              <a:rPr lang="en-US" sz="2100" b="1" dirty="0">
                <a:hlinkClick r:id="rId4"/>
              </a:rPr>
              <a:t>https://www1.nyc.gov/site/olr/index.page</a:t>
            </a:r>
            <a:endParaRPr lang="en-US" sz="2100" b="1" dirty="0"/>
          </a:p>
          <a:p>
            <a:endParaRPr lang="en-US" dirty="0"/>
          </a:p>
          <a:p>
            <a:endParaRPr lang="en-US" dirty="0"/>
          </a:p>
          <a:p>
            <a:endParaRPr lang="en-US" dirty="0"/>
          </a:p>
        </p:txBody>
      </p:sp>
    </p:spTree>
    <p:extLst>
      <p:ext uri="{BB962C8B-B14F-4D97-AF65-F5344CB8AC3E}">
        <p14:creationId xmlns:p14="http://schemas.microsoft.com/office/powerpoint/2010/main" val="761443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Welfare Fund</a:t>
            </a:r>
          </a:p>
        </p:txBody>
      </p:sp>
      <p:sp>
        <p:nvSpPr>
          <p:cNvPr id="3" name="Content Placeholder 2"/>
          <p:cNvSpPr>
            <a:spLocks noGrp="1"/>
          </p:cNvSpPr>
          <p:nvPr>
            <p:ph idx="1"/>
          </p:nvPr>
        </p:nvSpPr>
        <p:spPr/>
        <p:txBody>
          <a:bodyPr/>
          <a:lstStyle/>
          <a:p>
            <a:r>
              <a:rPr lang="en-US" dirty="0"/>
              <a:t>See Welfare Fund Slides for more information about your Local 237 benefits. </a:t>
            </a:r>
          </a:p>
        </p:txBody>
      </p:sp>
    </p:spTree>
    <p:extLst>
      <p:ext uri="{BB962C8B-B14F-4D97-AF65-F5344CB8AC3E}">
        <p14:creationId xmlns:p14="http://schemas.microsoft.com/office/powerpoint/2010/main" val="3796777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8304"/>
            <a:ext cx="9144000" cy="5706735"/>
          </a:xfrm>
        </p:spPr>
        <p:txBody>
          <a:bodyPr>
            <a:normAutofit/>
          </a:bodyPr>
          <a:lstStyle/>
          <a:p>
            <a:r>
              <a:rPr lang="en-US" sz="4400" dirty="0"/>
              <a:t>  RETIREE BENEFITS</a:t>
            </a:r>
          </a:p>
        </p:txBody>
      </p:sp>
      <p:sp>
        <p:nvSpPr>
          <p:cNvPr id="3" name="Subtitle 2"/>
          <p:cNvSpPr>
            <a:spLocks noGrp="1"/>
          </p:cNvSpPr>
          <p:nvPr>
            <p:ph type="subTitle" idx="1"/>
          </p:nvPr>
        </p:nvSpPr>
        <p:spPr>
          <a:xfrm>
            <a:off x="1922442" y="5889024"/>
            <a:ext cx="8347113" cy="848299"/>
          </a:xfrm>
        </p:spPr>
        <p:txBody>
          <a:bodyPr>
            <a:normAutofit lnSpcReduction="10000"/>
          </a:bodyPr>
          <a:lstStyle/>
          <a:p>
            <a:r>
              <a:rPr lang="en-US" dirty="0"/>
              <a:t>ACTIVE VS. RETIREE </a:t>
            </a:r>
          </a:p>
          <a:p>
            <a:r>
              <a:rPr lang="en-US" dirty="0"/>
              <a:t>WHAT WILL CHANGE?</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305" y="225615"/>
            <a:ext cx="2591390" cy="2842352"/>
          </a:xfrm>
          <a:prstGeom prst="rect">
            <a:avLst/>
          </a:prstGeom>
        </p:spPr>
      </p:pic>
    </p:spTree>
    <p:extLst>
      <p:ext uri="{BB962C8B-B14F-4D97-AF65-F5344CB8AC3E}">
        <p14:creationId xmlns:p14="http://schemas.microsoft.com/office/powerpoint/2010/main" val="11407590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F1C4790-FE3C-4020-8CA7-00621DA7BB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10168</TotalTime>
  <Words>1826</Words>
  <Application>Microsoft Office PowerPoint</Application>
  <PresentationFormat>Widescreen</PresentationFormat>
  <Paragraphs>165</Paragraphs>
  <Slides>20</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Calibri Light</vt:lpstr>
      <vt:lpstr>Century Gothic</vt:lpstr>
      <vt:lpstr>Wingdings 3</vt:lpstr>
      <vt:lpstr>Ion Boardroom</vt:lpstr>
      <vt:lpstr>Office Theme</vt:lpstr>
      <vt:lpstr> </vt:lpstr>
      <vt:lpstr>Overview </vt:lpstr>
      <vt:lpstr>Understanding your health benefits in Retirement</vt:lpstr>
      <vt:lpstr>Office of Labor Relations videos Links</vt:lpstr>
      <vt:lpstr>Office of Labor Relations videos continues</vt:lpstr>
      <vt:lpstr>Medicare Part B Reimbursement</vt:lpstr>
      <vt:lpstr>Important contact information for the Office of Labor Relations</vt:lpstr>
      <vt:lpstr>Welfare Fund</vt:lpstr>
      <vt:lpstr>  RETIREE BENEFITS</vt:lpstr>
      <vt:lpstr>THINGS TO DO BEFORE YOU RETIRE</vt:lpstr>
      <vt:lpstr>THINGS TO DO BEFORE YOU RETIRE continued;</vt:lpstr>
      <vt:lpstr>YOUR BENEFITS AT A GLANCE NOW AND IN RETIREMENT</vt:lpstr>
      <vt:lpstr>YOUR BENEFITS IN RETIREMENT (DETAILS)</vt:lpstr>
      <vt:lpstr>BENEFIT DETAILS CONTINUED</vt:lpstr>
      <vt:lpstr>MEDICARE ADVANTAGE PLANS (Rx RIDER)</vt:lpstr>
      <vt:lpstr>DENTAL BENEFIT</vt:lpstr>
      <vt:lpstr>OPTICAL BENEFIT</vt:lpstr>
      <vt:lpstr>HEARING AID AND DEATH BENEFIT</vt:lpstr>
      <vt:lpstr>SUPPLEMENTAL MEDICAL PLAN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Kobi</dc:creator>
  <cp:lastModifiedBy>Julie Kobi</cp:lastModifiedBy>
  <cp:revision>18</cp:revision>
  <dcterms:created xsi:type="dcterms:W3CDTF">2020-05-07T19:57:56Z</dcterms:created>
  <dcterms:modified xsi:type="dcterms:W3CDTF">2020-09-24T17:23:17Z</dcterms:modified>
</cp:coreProperties>
</file>