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1" r:id="rId2"/>
  </p:sldMasterIdLst>
  <p:notesMasterIdLst>
    <p:notesMasterId r:id="rId19"/>
  </p:notesMasterIdLst>
  <p:sldIdLst>
    <p:sldId id="256" r:id="rId3"/>
    <p:sldId id="260" r:id="rId4"/>
    <p:sldId id="274" r:id="rId5"/>
    <p:sldId id="275" r:id="rId6"/>
    <p:sldId id="276" r:id="rId7"/>
    <p:sldId id="277" r:id="rId8"/>
    <p:sldId id="278" r:id="rId9"/>
    <p:sldId id="262" r:id="rId10"/>
    <p:sldId id="266" r:id="rId11"/>
    <p:sldId id="267" r:id="rId12"/>
    <p:sldId id="268" r:id="rId13"/>
    <p:sldId id="269" r:id="rId14"/>
    <p:sldId id="270" r:id="rId15"/>
    <p:sldId id="271" r:id="rId16"/>
    <p:sldId id="272"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CDEDB4-45B6-4F80-9448-D9BA90FC0DC2}" type="datetimeFigureOut">
              <a:rPr lang="en-US" smtClean="0"/>
              <a:t>9/24/2020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7C44C8-9E32-4186-9C8D-3B980BF9859C}" type="slidenum">
              <a:rPr lang="en-US" smtClean="0"/>
              <a:t>‹#›</a:t>
            </a:fld>
            <a:endParaRPr lang="en-US"/>
          </a:p>
        </p:txBody>
      </p:sp>
    </p:spTree>
    <p:extLst>
      <p:ext uri="{BB962C8B-B14F-4D97-AF65-F5344CB8AC3E}">
        <p14:creationId xmlns:p14="http://schemas.microsoft.com/office/powerpoint/2010/main" val="2129804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F3E388-3CCB-46D0-953B-2EA3FC5F7D90}" type="slidenum">
              <a:rPr lang="en-US" smtClean="0"/>
              <a:t>2</a:t>
            </a:fld>
            <a:endParaRPr lang="en-US"/>
          </a:p>
        </p:txBody>
      </p:sp>
    </p:spTree>
    <p:extLst>
      <p:ext uri="{BB962C8B-B14F-4D97-AF65-F5344CB8AC3E}">
        <p14:creationId xmlns:p14="http://schemas.microsoft.com/office/powerpoint/2010/main" val="12805114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E9462EF3-3C4F-43EE-ACEE-D4B806740EA3}" type="datetimeFigureOut">
              <a:rPr lang="en-US" dirty="0"/>
              <a:pPr/>
              <a:t>9/24/2020</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r>
              <a:rPr lang="en-US" dirty="0"/>
              <a:t>
              </a:t>
            </a:r>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343B39-165A-4B68-AA5C-581F5336313C}" type="datetimeFigureOut">
              <a:rPr lang="en-US" dirty="0"/>
              <a:t>9/24/2020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942C8C57-33F9-4259-AC4F-0E3F5BEC9B94}"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748772B-8FA2-401F-A0A1-A59855EDBC3E}"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3DD5BDE-5A90-4611-82E9-0FC5746D30C5}"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ADDA17D-0BEA-4E76-A7FC-F7C188BC48D1}" type="datetimeFigureOut">
              <a:rPr lang="en-US" dirty="0"/>
              <a:t>9/24/2020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909AC7D-18CA-4236-82B9-D75EB1D66EAE}" type="datetimeFigureOut">
              <a:rPr lang="en-US" dirty="0"/>
              <a:t>9/24/2020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68300E-C023-45CD-A0BE-EDB7A8C6EA8B}"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620EAD-E369-4933-8469-ED7764B56A1B}" type="datetimeFigureOut">
              <a:rPr lang="en-US" dirty="0"/>
              <a:t>9/24/2020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97E0307-B85C-446A-8EF0-0407D435D787}" type="datetimeFigureOut">
              <a:rPr lang="en-US" dirty="0">
                <a:solidFill>
                  <a:prstClr val="white">
                    <a:tint val="75000"/>
                  </a:prstClr>
                </a:solidFill>
              </a:rPr>
              <a:pPr/>
              <a:t>9/24/2020</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5258776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dirty="0">
                <a:solidFill>
                  <a:prstClr val="white">
                    <a:tint val="75000"/>
                  </a:prstClr>
                </a:solidFill>
              </a:rPr>
              <a:pPr/>
              <a:t>9/24/2020</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276778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6C0EF2-9919-473B-8215-8616BAF10692}" type="datetimeFigureOut">
              <a:rPr lang="en-US" dirty="0"/>
              <a:t>9/24/2020</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A00F7B-89C5-4DF7-A309-6263220147D4}" type="datetimeFigureOut">
              <a:rPr lang="en-US" dirty="0">
                <a:solidFill>
                  <a:prstClr val="white">
                    <a:tint val="75000"/>
                  </a:prstClr>
                </a:solidFill>
              </a:rPr>
              <a:pPr/>
              <a:t>9/24/2020</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127619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dirty="0">
                <a:solidFill>
                  <a:prstClr val="white">
                    <a:tint val="75000"/>
                  </a:prstClr>
                </a:solidFill>
              </a:rPr>
              <a:pPr/>
              <a:t>9/24/2020</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2796031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dirty="0">
                <a:solidFill>
                  <a:prstClr val="white">
                    <a:tint val="75000"/>
                  </a:prstClr>
                </a:solidFill>
              </a:rPr>
              <a:pPr/>
              <a:t>9/24/2020</a:t>
            </a:fld>
            <a:endParaRPr lang="en-US" dirty="0">
              <a:solidFill>
                <a:prstClr val="white">
                  <a:tint val="75000"/>
                </a:prstClr>
              </a:solidFill>
            </a:endParaRPr>
          </a:p>
        </p:txBody>
      </p:sp>
      <p:sp>
        <p:nvSpPr>
          <p:cNvPr id="8" name="Footer Placeholder 7"/>
          <p:cNvSpPr>
            <a:spLocks noGrp="1"/>
          </p:cNvSpPr>
          <p:nvPr>
            <p:ph type="ftr" sz="quarter" idx="11"/>
          </p:nvPr>
        </p:nvSpPr>
        <p:spPr/>
        <p:txBody>
          <a:bodyPr/>
          <a:lstStyle/>
          <a:p>
            <a:endParaRPr lang="en-US" dirty="0">
              <a:solidFill>
                <a:prstClr val="white">
                  <a:tint val="75000"/>
                </a:prstClr>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523426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dirty="0">
                <a:solidFill>
                  <a:prstClr val="white">
                    <a:tint val="75000"/>
                  </a:prstClr>
                </a:solidFill>
              </a:rPr>
              <a:pPr/>
              <a:t>9/24/2020</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0186365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77ECC86-1672-4627-AEFE-EC5485C73905}" type="datetimeFigureOut">
              <a:rPr lang="en-US" dirty="0">
                <a:solidFill>
                  <a:prstClr val="white">
                    <a:tint val="75000"/>
                  </a:prstClr>
                </a:solidFill>
              </a:rPr>
              <a:pPr/>
              <a:t>9/24/2020</a:t>
            </a:fld>
            <a:endParaRPr lang="en-US" dirty="0">
              <a:solidFill>
                <a:prstClr val="white">
                  <a:tint val="75000"/>
                </a:prstClr>
              </a:solidFill>
            </a:endParaRPr>
          </a:p>
        </p:txBody>
      </p:sp>
      <p:sp>
        <p:nvSpPr>
          <p:cNvPr id="3" name="Footer Placeholder 2"/>
          <p:cNvSpPr>
            <a:spLocks noGrp="1"/>
          </p:cNvSpPr>
          <p:nvPr>
            <p:ph type="ftr" sz="quarter" idx="11"/>
          </p:nvPr>
        </p:nvSpPr>
        <p:spPr/>
        <p:txBody>
          <a:bodyPr/>
          <a:lstStyle/>
          <a:p>
            <a:endParaRPr lang="en-US" dirty="0">
              <a:solidFill>
                <a:prstClr val="white">
                  <a:tint val="75000"/>
                </a:prstClr>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9362911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DCB01F-D966-4C62-B900-0BE008A90C98}" type="datetimeFigureOut">
              <a:rPr lang="en-US" dirty="0">
                <a:solidFill>
                  <a:prstClr val="white">
                    <a:tint val="75000"/>
                  </a:prstClr>
                </a:solidFill>
              </a:rPr>
              <a:pPr/>
              <a:t>9/24/2020</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1311495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73A0EA-7DC7-4964-BB97-B173EF3B859A}" type="datetimeFigureOut">
              <a:rPr lang="en-US" dirty="0">
                <a:solidFill>
                  <a:prstClr val="white">
                    <a:tint val="75000"/>
                  </a:prstClr>
                </a:solidFill>
              </a:rPr>
              <a:pPr/>
              <a:t>9/24/2020</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8197771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D862E7-95FA-4FC4-9EC5-DDBFA8DC7417}" type="datetimeFigureOut">
              <a:rPr lang="en-US" dirty="0">
                <a:solidFill>
                  <a:prstClr val="white">
                    <a:tint val="75000"/>
                  </a:prstClr>
                </a:solidFill>
              </a:rPr>
              <a:pPr/>
              <a:t>9/24/2020</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4499093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DB987F2-A784-4F72-BB57-0E9EACDE722E}" type="datetimeFigureOut">
              <a:rPr lang="en-US" dirty="0">
                <a:solidFill>
                  <a:prstClr val="white">
                    <a:tint val="75000"/>
                  </a:prstClr>
                </a:solidFill>
              </a:rPr>
              <a:pPr/>
              <a:t>9/24/2020</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8279131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0BBD51E-4B19-444E-85C0-DBD7EB6263F4}" type="datetimeFigureOut">
              <a:rPr lang="en-US" dirty="0">
                <a:solidFill>
                  <a:prstClr val="white">
                    <a:tint val="75000"/>
                  </a:prstClr>
                </a:solidFill>
              </a:rPr>
              <a:pPr/>
              <a:t>9/24/2020</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7200" dirty="0">
                <a:solidFill>
                  <a:prstClr val="white"/>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7200" dirty="0">
                <a:solidFill>
                  <a:prstClr val="white"/>
                </a:solidFill>
                <a:effectLst/>
              </a:rPr>
              <a:t>”</a:t>
            </a:r>
          </a:p>
        </p:txBody>
      </p:sp>
    </p:spTree>
    <p:extLst>
      <p:ext uri="{BB962C8B-B14F-4D97-AF65-F5344CB8AC3E}">
        <p14:creationId xmlns:p14="http://schemas.microsoft.com/office/powerpoint/2010/main" val="686276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9472EB-AC54-4713-BFC2-BEB621108C63}" type="datetimeFigureOut">
              <a:rPr lang="en-US" dirty="0"/>
              <a:t>9/24/2020</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D7255A-4AD5-4D3E-9A0A-689DA3BA976C}" type="datetimeFigureOut">
              <a:rPr lang="en-US" dirty="0">
                <a:solidFill>
                  <a:prstClr val="white">
                    <a:tint val="75000"/>
                  </a:prstClr>
                </a:solidFill>
              </a:rPr>
              <a:pPr/>
              <a:t>9/24/2020</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28968805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EE0AD15-87AC-45B2-9EE5-8D165AF83CD7}" type="datetimeFigureOut">
              <a:rPr lang="en-US" dirty="0">
                <a:solidFill>
                  <a:prstClr val="white">
                    <a:tint val="75000"/>
                  </a:prstClr>
                </a:solidFill>
              </a:rPr>
              <a:pPr/>
              <a:t>9/24/2020</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9363572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CC40CCD-F0D6-4CC2-A4C8-2D7D0D875F02}" type="datetimeFigureOut">
              <a:rPr lang="en-US" dirty="0">
                <a:solidFill>
                  <a:prstClr val="white">
                    <a:tint val="75000"/>
                  </a:prstClr>
                </a:solidFill>
              </a:rPr>
              <a:pPr/>
              <a:t>9/24/2020</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7284577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dirty="0">
                <a:solidFill>
                  <a:prstClr val="white">
                    <a:tint val="75000"/>
                  </a:prstClr>
                </a:solidFill>
              </a:rPr>
              <a:pPr/>
              <a:t>9/24/2020</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38625127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647B1BF-4039-460D-A637-65428CBD720E}" type="datetimeFigureOut">
              <a:rPr lang="en-US" dirty="0">
                <a:solidFill>
                  <a:prstClr val="white">
                    <a:tint val="75000"/>
                  </a:prstClr>
                </a:solidFill>
              </a:rPr>
              <a:pPr/>
              <a:t>9/24/2020</a:t>
            </a:fld>
            <a:endParaRPr lang="en-US" dirty="0">
              <a:solidFill>
                <a:prstClr val="white">
                  <a:tint val="75000"/>
                </a:prstClr>
              </a:solidFill>
            </a:endParaRPr>
          </a:p>
        </p:txBody>
      </p:sp>
      <p:sp>
        <p:nvSpPr>
          <p:cNvPr id="5" name="Footer Placeholder 4"/>
          <p:cNvSpPr>
            <a:spLocks noGrp="1"/>
          </p:cNvSpPr>
          <p:nvPr>
            <p:ph type="ftr" sz="quarter" idx="11"/>
          </p:nvPr>
        </p:nvSpPr>
        <p:spPr>
          <a:xfrm>
            <a:off x="680321" y="5936188"/>
            <a:ext cx="6126805" cy="365125"/>
          </a:xfrm>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1621451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9455A0C-791E-4545-B787-F98AD45CD761}" type="datetimeFigureOut">
              <a:rPr lang="en-US" dirty="0"/>
              <a:t>9/24/2020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2536B77-F4F4-4427-AC4F-9A623798AD82}" type="datetimeFigureOut">
              <a:rPr lang="en-US" dirty="0"/>
              <a:t>9/24/2020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8BE790C-34EB-4565-8437-CACF4CDB7822}" type="datetimeFigureOut">
              <a:rPr lang="en-US" dirty="0"/>
              <a:t>9/24/2020</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4A4C11-22B8-4A4E-8126-B3AF6B948A8E}" type="datetimeFigureOut">
              <a:rPr lang="en-US" dirty="0"/>
              <a:t>9/24/2020</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ED06B6-C816-4861-964D-15A98395707D}" type="datetimeFigureOut">
              <a:rPr lang="en-US" dirty="0"/>
              <a:t>9/24/2020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B1A8AB-EA7C-4B1B-9D73-E2551851FABE}" type="datetimeFigureOut">
              <a:rPr lang="en-US" dirty="0"/>
              <a:t>9/24/2020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2.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90786BE5-D2A3-4BF0-8B30-D7403E61B3DC}" type="datetimeFigureOut">
              <a:rPr lang="en-US" dirty="0"/>
              <a:t>9/24/2020</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r>
              <a:rPr lang="en-US" dirty="0"/>
              <a:t>
              </a:t>
            </a:r>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0EF52CC-F3D9-41D4-BCE4-C208E61A3F31}" type="datetimeFigureOut">
              <a:rPr lang="en-US" dirty="0">
                <a:solidFill>
                  <a:prstClr val="white">
                    <a:tint val="75000"/>
                  </a:prstClr>
                </a:solidFill>
              </a:rPr>
              <a:pPr/>
              <a:t>9/24/2020</a:t>
            </a:fld>
            <a:endParaRPr lang="en-US" dirty="0">
              <a:solidFill>
                <a:prstClr val="white">
                  <a:tint val="75000"/>
                </a:prstClr>
              </a:solidFill>
            </a:endParaRPr>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solidFill>
                <a:prstClr val="white">
                  <a:tint val="75000"/>
                </a:prstClr>
              </a:solidFill>
            </a:endParaRPr>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solidFill>
                  <a:prstClr val="white">
                    <a:tint val="75000"/>
                  </a:prstClr>
                </a:solidFill>
              </a:rPr>
              <a:pPr/>
              <a:t>‹#›</a:t>
            </a:fld>
            <a:endParaRPr lang="en-US" dirty="0">
              <a:solidFill>
                <a:prstClr val="white">
                  <a:tint val="75000"/>
                </a:prstClr>
              </a:solidFill>
            </a:endParaRPr>
          </a:p>
        </p:txBody>
      </p:sp>
    </p:spTree>
    <p:extLst>
      <p:ext uri="{BB962C8B-B14F-4D97-AF65-F5344CB8AC3E}">
        <p14:creationId xmlns:p14="http://schemas.microsoft.com/office/powerpoint/2010/main" val="633853496"/>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vimeo.com/419088689/2bbe46852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766119"/>
            <a:ext cx="8825658" cy="3492278"/>
          </a:xfrm>
        </p:spPr>
        <p:txBody>
          <a:bodyPr/>
          <a:lstStyle/>
          <a:p>
            <a:pPr algn="ctr"/>
            <a:r>
              <a:rPr lang="en-US" dirty="0"/>
              <a:t>Pre-Retirement Planning</a:t>
            </a:r>
            <a:br>
              <a:rPr lang="en-US" dirty="0"/>
            </a:br>
            <a:r>
              <a:rPr lang="en-US" dirty="0"/>
              <a:t>Teamsters Local 237</a:t>
            </a:r>
            <a:br>
              <a:rPr lang="en-US" dirty="0"/>
            </a:br>
            <a:r>
              <a:rPr lang="en-US" dirty="0"/>
              <a:t>Retiree Division </a:t>
            </a:r>
            <a:br>
              <a:rPr lang="en-US" dirty="0"/>
            </a:br>
            <a:endParaRPr lang="en-US" dirty="0"/>
          </a:p>
        </p:txBody>
      </p:sp>
      <p:sp>
        <p:nvSpPr>
          <p:cNvPr id="3" name="Subtitle 2"/>
          <p:cNvSpPr>
            <a:spLocks noGrp="1"/>
          </p:cNvSpPr>
          <p:nvPr>
            <p:ph type="subTitle" idx="1"/>
          </p:nvPr>
        </p:nvSpPr>
        <p:spPr>
          <a:xfrm>
            <a:off x="1219199" y="4448432"/>
            <a:ext cx="8761413" cy="1190368"/>
          </a:xfrm>
        </p:spPr>
        <p:txBody>
          <a:bodyPr>
            <a:normAutofit fontScale="25000" lnSpcReduction="20000"/>
          </a:bodyPr>
          <a:lstStyle/>
          <a:p>
            <a:pPr algn="ctr"/>
            <a:r>
              <a:rPr lang="en-US" sz="8000" b="1" dirty="0"/>
              <a:t>Pre- Retirement online Series</a:t>
            </a:r>
          </a:p>
          <a:p>
            <a:pPr algn="ctr"/>
            <a:r>
              <a:rPr lang="en-US" sz="8000" b="1" dirty="0"/>
              <a:t>Fall  2020</a:t>
            </a:r>
          </a:p>
          <a:p>
            <a:pPr algn="ctr"/>
            <a:r>
              <a:rPr lang="en-US" sz="8000" b="1" dirty="0"/>
              <a:t>Session 3</a:t>
            </a:r>
          </a:p>
          <a:p>
            <a:pPr algn="ctr"/>
            <a:r>
              <a:rPr lang="en-US" sz="8000" b="1" dirty="0"/>
              <a:t>Finances and legal Services Plan</a:t>
            </a:r>
          </a:p>
          <a:p>
            <a:pPr algn="ctr"/>
            <a:r>
              <a:rPr lang="en-US" sz="8000" b="1" dirty="0"/>
              <a:t> </a:t>
            </a:r>
          </a:p>
          <a:p>
            <a:pPr algn="ctr"/>
            <a:endParaRPr lang="en-US" b="1" dirty="0"/>
          </a:p>
          <a:p>
            <a:pPr algn="ctr"/>
            <a:endParaRPr lang="en-US" b="1" dirty="0"/>
          </a:p>
          <a:p>
            <a:pPr algn="ctr"/>
            <a:endParaRPr lang="en-US" dirty="0"/>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54012" y="1601806"/>
            <a:ext cx="1668463"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1696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7A0A0-CCF0-4AA6-93D1-31844CE13DCB}"/>
              </a:ext>
            </a:extLst>
          </p:cNvPr>
          <p:cNvSpPr>
            <a:spLocks noGrp="1"/>
          </p:cNvSpPr>
          <p:nvPr>
            <p:ph type="title"/>
          </p:nvPr>
        </p:nvSpPr>
        <p:spPr/>
        <p:txBody>
          <a:bodyPr/>
          <a:lstStyle/>
          <a:p>
            <a:r>
              <a:rPr lang="en-US" dirty="0"/>
              <a:t>WHAT ARE YOUR LEGAL SERVICES BENEFITS?</a:t>
            </a:r>
          </a:p>
        </p:txBody>
      </p:sp>
      <p:sp>
        <p:nvSpPr>
          <p:cNvPr id="3" name="Content Placeholder 2">
            <a:extLst>
              <a:ext uri="{FF2B5EF4-FFF2-40B4-BE49-F238E27FC236}">
                <a16:creationId xmlns:a16="http://schemas.microsoft.com/office/drawing/2014/main" id="{FBF932D4-C106-4267-83B7-21D0ED6C7BEE}"/>
              </a:ext>
            </a:extLst>
          </p:cNvPr>
          <p:cNvSpPr>
            <a:spLocks noGrp="1"/>
          </p:cNvSpPr>
          <p:nvPr>
            <p:ph idx="1"/>
          </p:nvPr>
        </p:nvSpPr>
        <p:spPr/>
        <p:txBody>
          <a:bodyPr/>
          <a:lstStyle/>
          <a:p>
            <a:r>
              <a:rPr lang="en-US" dirty="0"/>
              <a:t>Free legal representation in covered legal matters</a:t>
            </a:r>
          </a:p>
          <a:p>
            <a:r>
              <a:rPr lang="en-US" dirty="0"/>
              <a:t>Absolutely no attorney fees</a:t>
            </a:r>
          </a:p>
          <a:p>
            <a:r>
              <a:rPr lang="en-US" dirty="0"/>
              <a:t>After paying a $150 deductible, $500 available for your litigation expenses</a:t>
            </a:r>
          </a:p>
          <a:p>
            <a:r>
              <a:rPr lang="en-US" dirty="0"/>
              <a:t>For RETIREES only, there is a reimbursement schedule for paid attorney fees incurred when you live outside of our covered area.</a:t>
            </a:r>
          </a:p>
        </p:txBody>
      </p:sp>
    </p:spTree>
    <p:extLst>
      <p:ext uri="{BB962C8B-B14F-4D97-AF65-F5344CB8AC3E}">
        <p14:creationId xmlns:p14="http://schemas.microsoft.com/office/powerpoint/2010/main" val="3183569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93F82-12CF-426C-857D-13274CF66D4D}"/>
              </a:ext>
            </a:extLst>
          </p:cNvPr>
          <p:cNvSpPr>
            <a:spLocks noGrp="1"/>
          </p:cNvSpPr>
          <p:nvPr>
            <p:ph type="title"/>
          </p:nvPr>
        </p:nvSpPr>
        <p:spPr/>
        <p:txBody>
          <a:bodyPr/>
          <a:lstStyle/>
          <a:p>
            <a:r>
              <a:rPr lang="en-US" dirty="0"/>
              <a:t>EXTENDED BENEFIT FOR RETIREES</a:t>
            </a:r>
          </a:p>
        </p:txBody>
      </p:sp>
      <p:sp>
        <p:nvSpPr>
          <p:cNvPr id="3" name="Content Placeholder 2">
            <a:extLst>
              <a:ext uri="{FF2B5EF4-FFF2-40B4-BE49-F238E27FC236}">
                <a16:creationId xmlns:a16="http://schemas.microsoft.com/office/drawing/2014/main" id="{7C796E3B-950A-4223-995E-606392D50BD5}"/>
              </a:ext>
            </a:extLst>
          </p:cNvPr>
          <p:cNvSpPr>
            <a:spLocks noGrp="1"/>
          </p:cNvSpPr>
          <p:nvPr>
            <p:ph idx="1"/>
          </p:nvPr>
        </p:nvSpPr>
        <p:spPr/>
        <p:txBody>
          <a:bodyPr/>
          <a:lstStyle/>
          <a:p>
            <a:r>
              <a:rPr lang="en-US" dirty="0"/>
              <a:t>If a retired member resides outside of the covered  New York State Counties and has a covered legal matter, the retiree may be eligible for reimbursement of some paid attorney’s fees pursuant to a schedule approved by the Welfare Fund trustees</a:t>
            </a:r>
          </a:p>
        </p:txBody>
      </p:sp>
    </p:spTree>
    <p:extLst>
      <p:ext uri="{BB962C8B-B14F-4D97-AF65-F5344CB8AC3E}">
        <p14:creationId xmlns:p14="http://schemas.microsoft.com/office/powerpoint/2010/main" val="1090870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455D6-7346-4E01-8AC6-314A1AED77D4}"/>
              </a:ext>
            </a:extLst>
          </p:cNvPr>
          <p:cNvSpPr>
            <a:spLocks noGrp="1"/>
          </p:cNvSpPr>
          <p:nvPr>
            <p:ph type="title"/>
          </p:nvPr>
        </p:nvSpPr>
        <p:spPr/>
        <p:txBody>
          <a:bodyPr/>
          <a:lstStyle/>
          <a:p>
            <a:r>
              <a:rPr lang="en-US" dirty="0"/>
              <a:t>COVERED LEGAL MATTERS</a:t>
            </a:r>
          </a:p>
        </p:txBody>
      </p:sp>
      <p:sp>
        <p:nvSpPr>
          <p:cNvPr id="3" name="Content Placeholder 2">
            <a:extLst>
              <a:ext uri="{FF2B5EF4-FFF2-40B4-BE49-F238E27FC236}">
                <a16:creationId xmlns:a16="http://schemas.microsoft.com/office/drawing/2014/main" id="{88E5E885-98BF-4F61-9FDD-8B11724D4B03}"/>
              </a:ext>
            </a:extLst>
          </p:cNvPr>
          <p:cNvSpPr>
            <a:spLocks noGrp="1"/>
          </p:cNvSpPr>
          <p:nvPr>
            <p:ph idx="1"/>
          </p:nvPr>
        </p:nvSpPr>
        <p:spPr/>
        <p:txBody>
          <a:bodyPr>
            <a:normAutofit fontScale="85000" lnSpcReduction="10000"/>
          </a:bodyPr>
          <a:lstStyle/>
          <a:p>
            <a:r>
              <a:rPr lang="en-US" dirty="0"/>
              <a:t>Family Law:  custody, visitation, orders of protections, child protective services proceedings, and private adoptions and some child support matters</a:t>
            </a:r>
          </a:p>
          <a:p>
            <a:r>
              <a:rPr lang="en-US" dirty="0"/>
              <a:t>Matrimonial Actions </a:t>
            </a:r>
          </a:p>
          <a:p>
            <a:r>
              <a:rPr lang="en-US" dirty="0"/>
              <a:t>Housing Court Tenant representation in non-payment and holdover proceedings</a:t>
            </a:r>
          </a:p>
          <a:p>
            <a:r>
              <a:rPr lang="en-US" dirty="0"/>
              <a:t>Civil Court Consumer actions and name changes</a:t>
            </a:r>
          </a:p>
          <a:p>
            <a:r>
              <a:rPr lang="en-US" dirty="0"/>
              <a:t>Foreclosure Actions</a:t>
            </a:r>
          </a:p>
          <a:p>
            <a:r>
              <a:rPr lang="en-US" dirty="0"/>
              <a:t>Chapter 7 and Chapter 13 Bankruptcy Filings</a:t>
            </a:r>
          </a:p>
          <a:p>
            <a:r>
              <a:rPr lang="en-US" dirty="0"/>
              <a:t>Real Estate:  purchase, sale and refinance of coop, condo, one or two family homes</a:t>
            </a:r>
          </a:p>
          <a:p>
            <a:r>
              <a:rPr lang="en-US" dirty="0"/>
              <a:t>Wills, Powers of Attorney and Health Care Proxies</a:t>
            </a:r>
          </a:p>
          <a:p>
            <a:endParaRPr lang="en-US" dirty="0"/>
          </a:p>
        </p:txBody>
      </p:sp>
    </p:spTree>
    <p:extLst>
      <p:ext uri="{BB962C8B-B14F-4D97-AF65-F5344CB8AC3E}">
        <p14:creationId xmlns:p14="http://schemas.microsoft.com/office/powerpoint/2010/main" val="3042330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4ED17-813A-43C2-99FE-1D924C21DDD7}"/>
              </a:ext>
            </a:extLst>
          </p:cNvPr>
          <p:cNvSpPr>
            <a:spLocks noGrp="1"/>
          </p:cNvSpPr>
          <p:nvPr>
            <p:ph type="title"/>
          </p:nvPr>
        </p:nvSpPr>
        <p:spPr/>
        <p:txBody>
          <a:bodyPr/>
          <a:lstStyle/>
          <a:p>
            <a:r>
              <a:rPr lang="en-US" dirty="0"/>
              <a:t>COVERED GEOGRAPHICAL AREAS</a:t>
            </a:r>
          </a:p>
        </p:txBody>
      </p:sp>
      <p:sp>
        <p:nvSpPr>
          <p:cNvPr id="3" name="Content Placeholder 2">
            <a:extLst>
              <a:ext uri="{FF2B5EF4-FFF2-40B4-BE49-F238E27FC236}">
                <a16:creationId xmlns:a16="http://schemas.microsoft.com/office/drawing/2014/main" id="{3E80A3A5-5E13-48AD-B572-A8992697BBE8}"/>
              </a:ext>
            </a:extLst>
          </p:cNvPr>
          <p:cNvSpPr>
            <a:spLocks noGrp="1"/>
          </p:cNvSpPr>
          <p:nvPr>
            <p:ph idx="1"/>
          </p:nvPr>
        </p:nvSpPr>
        <p:spPr/>
        <p:txBody>
          <a:bodyPr/>
          <a:lstStyle/>
          <a:p>
            <a:r>
              <a:rPr lang="en-US" dirty="0"/>
              <a:t>Your Legal Services Plan will represent you in the described cases in the following New York State counties:</a:t>
            </a:r>
          </a:p>
          <a:p>
            <a:pPr marL="0" indent="0">
              <a:buNone/>
            </a:pPr>
            <a:endParaRPr lang="en-US" dirty="0"/>
          </a:p>
          <a:p>
            <a:pPr lvl="1"/>
            <a:r>
              <a:rPr lang="en-US" dirty="0"/>
              <a:t>New York, Kings, Queens, Richmond and Bronx Counties in NYC</a:t>
            </a:r>
          </a:p>
          <a:p>
            <a:pPr lvl="1"/>
            <a:r>
              <a:rPr lang="en-US" dirty="0"/>
              <a:t>Suffolk and Nassau County Long Island</a:t>
            </a:r>
          </a:p>
          <a:p>
            <a:pPr lvl="1"/>
            <a:r>
              <a:rPr lang="en-US" dirty="0"/>
              <a:t>Westchester, Rockland, Orange and Putnam Counties in upstate New York</a:t>
            </a:r>
          </a:p>
        </p:txBody>
      </p:sp>
    </p:spTree>
    <p:extLst>
      <p:ext uri="{BB962C8B-B14F-4D97-AF65-F5344CB8AC3E}">
        <p14:creationId xmlns:p14="http://schemas.microsoft.com/office/powerpoint/2010/main" val="2960713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3CBA6-CC10-4DCF-B0F2-DEB2F03EFD1C}"/>
              </a:ext>
            </a:extLst>
          </p:cNvPr>
          <p:cNvSpPr>
            <a:spLocks noGrp="1"/>
          </p:cNvSpPr>
          <p:nvPr>
            <p:ph type="title"/>
          </p:nvPr>
        </p:nvSpPr>
        <p:spPr/>
        <p:txBody>
          <a:bodyPr/>
          <a:lstStyle/>
          <a:p>
            <a:r>
              <a:rPr lang="en-US" dirty="0"/>
              <a:t>LITIGATION BENEFIT</a:t>
            </a:r>
          </a:p>
        </p:txBody>
      </p:sp>
      <p:sp>
        <p:nvSpPr>
          <p:cNvPr id="3" name="Content Placeholder 2">
            <a:extLst>
              <a:ext uri="{FF2B5EF4-FFF2-40B4-BE49-F238E27FC236}">
                <a16:creationId xmlns:a16="http://schemas.microsoft.com/office/drawing/2014/main" id="{366DB789-1E44-4677-AA5D-3FD022233BB3}"/>
              </a:ext>
            </a:extLst>
          </p:cNvPr>
          <p:cNvSpPr>
            <a:spLocks noGrp="1"/>
          </p:cNvSpPr>
          <p:nvPr>
            <p:ph idx="1"/>
          </p:nvPr>
        </p:nvSpPr>
        <p:spPr/>
        <p:txBody>
          <a:bodyPr/>
          <a:lstStyle/>
          <a:p>
            <a:pPr marL="0" indent="0">
              <a:buNone/>
            </a:pPr>
            <a:endParaRPr lang="en-US" dirty="0"/>
          </a:p>
          <a:p>
            <a:pPr marL="0" indent="0">
              <a:buNone/>
            </a:pPr>
            <a:r>
              <a:rPr lang="en-US" dirty="0"/>
              <a:t>When you have litigation expenses on a case in which we represent you, after paying your $150 deductible, you will have $500 available to you to cover various court-related fees.</a:t>
            </a:r>
          </a:p>
        </p:txBody>
      </p:sp>
    </p:spTree>
    <p:extLst>
      <p:ext uri="{BB962C8B-B14F-4D97-AF65-F5344CB8AC3E}">
        <p14:creationId xmlns:p14="http://schemas.microsoft.com/office/powerpoint/2010/main" val="4041597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7C63F-B747-4C19-AC08-5790C8AD4A75}"/>
              </a:ext>
            </a:extLst>
          </p:cNvPr>
          <p:cNvSpPr>
            <a:spLocks noGrp="1"/>
          </p:cNvSpPr>
          <p:nvPr>
            <p:ph type="title"/>
          </p:nvPr>
        </p:nvSpPr>
        <p:spPr/>
        <p:txBody>
          <a:bodyPr/>
          <a:lstStyle/>
          <a:p>
            <a:r>
              <a:rPr lang="en-US" dirty="0"/>
              <a:t>ABOUT YOUR LEGAL SERVICES PLAN </a:t>
            </a:r>
          </a:p>
        </p:txBody>
      </p:sp>
      <p:sp>
        <p:nvSpPr>
          <p:cNvPr id="3" name="Content Placeholder 2">
            <a:extLst>
              <a:ext uri="{FF2B5EF4-FFF2-40B4-BE49-F238E27FC236}">
                <a16:creationId xmlns:a16="http://schemas.microsoft.com/office/drawing/2014/main" id="{681297F2-217A-4100-976D-67CF70AB5B44}"/>
              </a:ext>
            </a:extLst>
          </p:cNvPr>
          <p:cNvSpPr>
            <a:spLocks noGrp="1"/>
          </p:cNvSpPr>
          <p:nvPr>
            <p:ph idx="1"/>
          </p:nvPr>
        </p:nvSpPr>
        <p:spPr/>
        <p:txBody>
          <a:bodyPr/>
          <a:lstStyle/>
          <a:p>
            <a:r>
              <a:rPr lang="en-US" dirty="0"/>
              <a:t>The Legal Services Plan currently has twelve full-time attorneys  working to handle members’ and retirees’ cases and answer their questions.  The best way to have the Legal Services Plan assist a member with his or her legal problem is to have the member call (212)924-1220 and schedule an appointment.  If the member does not need an actual appointment, the Plan has an advice hotline where staff attorneys will try to assist the member over the telephone.</a:t>
            </a:r>
          </a:p>
        </p:txBody>
      </p:sp>
    </p:spTree>
    <p:extLst>
      <p:ext uri="{BB962C8B-B14F-4D97-AF65-F5344CB8AC3E}">
        <p14:creationId xmlns:p14="http://schemas.microsoft.com/office/powerpoint/2010/main" val="1301745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F6EE7-5957-495F-A713-E4391C43959B}"/>
              </a:ext>
            </a:extLst>
          </p:cNvPr>
          <p:cNvSpPr>
            <a:spLocks noGrp="1"/>
          </p:cNvSpPr>
          <p:nvPr>
            <p:ph type="title"/>
          </p:nvPr>
        </p:nvSpPr>
        <p:spPr/>
        <p:txBody>
          <a:bodyPr/>
          <a:lstStyle/>
          <a:p>
            <a:r>
              <a:rPr lang="en-US" dirty="0"/>
              <a:t>WHO WE ARE</a:t>
            </a:r>
          </a:p>
        </p:txBody>
      </p:sp>
      <p:sp>
        <p:nvSpPr>
          <p:cNvPr id="3" name="Content Placeholder 2">
            <a:extLst>
              <a:ext uri="{FF2B5EF4-FFF2-40B4-BE49-F238E27FC236}">
                <a16:creationId xmlns:a16="http://schemas.microsoft.com/office/drawing/2014/main" id="{79638142-2A08-439C-8AA6-0AFFB941D048}"/>
              </a:ext>
            </a:extLst>
          </p:cNvPr>
          <p:cNvSpPr>
            <a:spLocks noGrp="1"/>
          </p:cNvSpPr>
          <p:nvPr>
            <p:ph idx="1"/>
          </p:nvPr>
        </p:nvSpPr>
        <p:spPr/>
        <p:txBody>
          <a:bodyPr>
            <a:normAutofit fontScale="55000" lnSpcReduction="20000"/>
          </a:bodyPr>
          <a:lstStyle/>
          <a:p>
            <a:r>
              <a:rPr lang="en-US" dirty="0"/>
              <a:t>MARY E. SHERIDAN, ESQ., Director, msheridan@local237.org</a:t>
            </a:r>
          </a:p>
          <a:p>
            <a:r>
              <a:rPr lang="en-US" dirty="0"/>
              <a:t>KENNETH R. PERRY, ESQ., Deputy Director, kperry@local237.org</a:t>
            </a:r>
          </a:p>
          <a:p>
            <a:r>
              <a:rPr lang="en-US" dirty="0"/>
              <a:t>SARA N. WAGNER, ESQ., Assistant Director, swagner@local237.org</a:t>
            </a:r>
          </a:p>
          <a:p>
            <a:r>
              <a:rPr lang="en-US" dirty="0"/>
              <a:t>REBECCA J. ENGEL, ESQ., Supervising Attorney, rengel@local237.org</a:t>
            </a:r>
          </a:p>
          <a:p>
            <a:r>
              <a:rPr lang="en-US" dirty="0"/>
              <a:t>JESSICA L. VINNIK, ESQ., Senior Attorney, jvinnik@local237.org</a:t>
            </a:r>
          </a:p>
          <a:p>
            <a:r>
              <a:rPr lang="en-US" dirty="0"/>
              <a:t>ISRAEL Y. LEVIN, ESQ., Senior Attorney, ilevin@local237.org</a:t>
            </a:r>
          </a:p>
          <a:p>
            <a:r>
              <a:rPr lang="en-US" dirty="0"/>
              <a:t>JESSICA A. CARUSO, ESQ., Staff Attorney, jcaruso@local237.org</a:t>
            </a:r>
          </a:p>
          <a:p>
            <a:r>
              <a:rPr lang="en-US" dirty="0"/>
              <a:t>LEON F. DAWSON, ESQ., Staff Attorney, ldawson@local237.org</a:t>
            </a:r>
          </a:p>
          <a:p>
            <a:r>
              <a:rPr lang="en-US" dirty="0"/>
              <a:t>APRIL M. CALABRESE, ESQ., Staff Attorney, acalabrese@local237.org</a:t>
            </a:r>
          </a:p>
          <a:p>
            <a:r>
              <a:rPr lang="en-US" dirty="0"/>
              <a:t>DAVID KO, ESQ., Staff Attorney, dko@local237.org</a:t>
            </a:r>
          </a:p>
          <a:p>
            <a:r>
              <a:rPr lang="en-US" dirty="0"/>
              <a:t>ZOIE K. FORSTER, ESQ., Staff Attorney, zforster@local237.org</a:t>
            </a:r>
          </a:p>
          <a:p>
            <a:r>
              <a:rPr lang="en-US" dirty="0"/>
              <a:t>EMILY NYREN, ESQ., Staff Attorney, enyren@local237.org</a:t>
            </a:r>
          </a:p>
          <a:p>
            <a:r>
              <a:rPr lang="en-US" dirty="0"/>
              <a:t>INGRID VENTURA, Office Manager, iventura@local237.org</a:t>
            </a:r>
          </a:p>
        </p:txBody>
      </p:sp>
    </p:spTree>
    <p:extLst>
      <p:ext uri="{BB962C8B-B14F-4D97-AF65-F5344CB8AC3E}">
        <p14:creationId xmlns:p14="http://schemas.microsoft.com/office/powerpoint/2010/main" val="2600777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82881" y="990145"/>
            <a:ext cx="8825659" cy="706964"/>
          </a:xfrm>
        </p:spPr>
        <p:txBody>
          <a:bodyPr/>
          <a:lstStyle/>
          <a:p>
            <a:r>
              <a:rPr lang="en-US" dirty="0"/>
              <a:t> Overview</a:t>
            </a:r>
          </a:p>
        </p:txBody>
      </p:sp>
      <p:sp>
        <p:nvSpPr>
          <p:cNvPr id="5" name="Content Placeholder 4"/>
          <p:cNvSpPr>
            <a:spLocks noGrp="1"/>
          </p:cNvSpPr>
          <p:nvPr>
            <p:ph idx="1"/>
          </p:nvPr>
        </p:nvSpPr>
        <p:spPr>
          <a:xfrm>
            <a:off x="822187" y="2022764"/>
            <a:ext cx="9347049" cy="2854036"/>
          </a:xfrm>
        </p:spPr>
        <p:txBody>
          <a:bodyPr>
            <a:normAutofit/>
          </a:bodyPr>
          <a:lstStyle/>
          <a:p>
            <a:pPr lvl="0">
              <a:buClr>
                <a:srgbClr val="2A1A00"/>
              </a:buClr>
            </a:pPr>
            <a:endParaRPr lang="en-US" sz="2400" b="1" dirty="0">
              <a:solidFill>
                <a:prstClr val="black">
                  <a:lumMod val="65000"/>
                  <a:lumOff val="35000"/>
                </a:prstClr>
              </a:solidFill>
            </a:endParaRPr>
          </a:p>
          <a:p>
            <a:pPr lvl="0">
              <a:buClr>
                <a:srgbClr val="2A1A00"/>
              </a:buClr>
            </a:pPr>
            <a:r>
              <a:rPr lang="en-US" sz="2400" b="1" dirty="0">
                <a:solidFill>
                  <a:prstClr val="black">
                    <a:lumMod val="65000"/>
                    <a:lumOff val="35000"/>
                  </a:prstClr>
                </a:solidFill>
              </a:rPr>
              <a:t>Knowing when the time is right financially. </a:t>
            </a:r>
          </a:p>
          <a:p>
            <a:pPr lvl="0">
              <a:buClr>
                <a:srgbClr val="2A1A00"/>
              </a:buClr>
            </a:pPr>
            <a:r>
              <a:rPr lang="en-US" sz="2400" b="1" dirty="0">
                <a:solidFill>
                  <a:prstClr val="black">
                    <a:lumMod val="65000"/>
                    <a:lumOff val="35000"/>
                  </a:prstClr>
                </a:solidFill>
              </a:rPr>
              <a:t>Budgeting 101</a:t>
            </a:r>
          </a:p>
          <a:p>
            <a:pPr lvl="0">
              <a:buClr>
                <a:srgbClr val="2A1A00"/>
              </a:buClr>
            </a:pPr>
            <a:r>
              <a:rPr lang="en-US" sz="2400" b="1" dirty="0">
                <a:solidFill>
                  <a:prstClr val="black">
                    <a:lumMod val="65000"/>
                    <a:lumOff val="35000"/>
                  </a:prstClr>
                </a:solidFill>
              </a:rPr>
              <a:t>Stacey Braun Associates- Watch Video Presentation</a:t>
            </a:r>
          </a:p>
          <a:p>
            <a:pPr lvl="0">
              <a:buClr>
                <a:srgbClr val="2A1A00"/>
              </a:buClr>
            </a:pPr>
            <a:r>
              <a:rPr lang="en-US" sz="2400" b="1" dirty="0">
                <a:solidFill>
                  <a:prstClr val="black">
                    <a:lumMod val="65000"/>
                    <a:lumOff val="35000"/>
                  </a:prstClr>
                </a:solidFill>
              </a:rPr>
              <a:t>Local 237 Legal Services</a:t>
            </a:r>
            <a:endParaRPr lang="en-US" sz="2400" b="1" dirty="0"/>
          </a:p>
          <a:p>
            <a:endParaRPr lang="en-US" sz="2400" b="1" dirty="0"/>
          </a:p>
          <a:p>
            <a:endParaRPr lang="en-US" dirty="0"/>
          </a:p>
          <a:p>
            <a:endParaRPr lang="en-US" dirty="0"/>
          </a:p>
          <a:p>
            <a:endParaRPr lang="en-US" dirty="0"/>
          </a:p>
        </p:txBody>
      </p:sp>
    </p:spTree>
    <p:extLst>
      <p:ext uri="{BB962C8B-B14F-4D97-AF65-F5344CB8AC3E}">
        <p14:creationId xmlns:p14="http://schemas.microsoft.com/office/powerpoint/2010/main" val="857869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Taking a look at your finances</a:t>
            </a:r>
          </a:p>
        </p:txBody>
      </p:sp>
      <p:sp>
        <p:nvSpPr>
          <p:cNvPr id="3" name="Content Placeholder 2"/>
          <p:cNvSpPr>
            <a:spLocks noGrp="1"/>
          </p:cNvSpPr>
          <p:nvPr>
            <p:ph idx="1"/>
          </p:nvPr>
        </p:nvSpPr>
        <p:spPr/>
        <p:txBody>
          <a:bodyPr/>
          <a:lstStyle/>
          <a:p>
            <a:r>
              <a:rPr lang="en-US" dirty="0"/>
              <a:t>Retirement is a personal decision. Only you can decide when the time is right. </a:t>
            </a:r>
          </a:p>
          <a:p>
            <a:r>
              <a:rPr lang="en-US" dirty="0"/>
              <a:t>Before retirement things you may want to consider:</a:t>
            </a:r>
          </a:p>
          <a:p>
            <a:pPr lvl="1"/>
            <a:r>
              <a:rPr lang="en-US" sz="1800" dirty="0"/>
              <a:t>Finances</a:t>
            </a:r>
          </a:p>
          <a:p>
            <a:pPr lvl="1"/>
            <a:r>
              <a:rPr lang="en-US" sz="1800" dirty="0"/>
              <a:t>Outstanding loans</a:t>
            </a:r>
          </a:p>
          <a:p>
            <a:pPr lvl="1"/>
            <a:r>
              <a:rPr lang="en-US" sz="1800" dirty="0"/>
              <a:t>Budgeting</a:t>
            </a:r>
          </a:p>
          <a:p>
            <a:endParaRPr lang="en-US" dirty="0"/>
          </a:p>
        </p:txBody>
      </p:sp>
    </p:spTree>
    <p:extLst>
      <p:ext uri="{BB962C8B-B14F-4D97-AF65-F5344CB8AC3E}">
        <p14:creationId xmlns:p14="http://schemas.microsoft.com/office/powerpoint/2010/main" val="3770605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Finances</a:t>
            </a:r>
          </a:p>
        </p:txBody>
      </p:sp>
      <p:sp>
        <p:nvSpPr>
          <p:cNvPr id="3" name="Content Placeholder 2"/>
          <p:cNvSpPr>
            <a:spLocks noGrp="1"/>
          </p:cNvSpPr>
          <p:nvPr>
            <p:ph idx="1"/>
          </p:nvPr>
        </p:nvSpPr>
        <p:spPr/>
        <p:txBody>
          <a:bodyPr/>
          <a:lstStyle/>
          <a:p>
            <a:pPr marL="0" indent="0">
              <a:buNone/>
            </a:pPr>
            <a:endParaRPr lang="en-US" dirty="0"/>
          </a:p>
          <a:p>
            <a:pPr lvl="1"/>
            <a:r>
              <a:rPr lang="en-US" sz="1800" dirty="0"/>
              <a:t>When retiring be sure to take a closer look at your finances and spending. </a:t>
            </a:r>
          </a:p>
          <a:p>
            <a:pPr lvl="1"/>
            <a:endParaRPr lang="en-US" sz="1800" dirty="0"/>
          </a:p>
          <a:p>
            <a:pPr lvl="1"/>
            <a:r>
              <a:rPr lang="en-US" sz="1800" dirty="0"/>
              <a:t>Know your numbers- speak to a representative with your pension system NYCERS or BERS to obtain pension estimate. This will help determine if the time is right to retire. Knowledge is power!!!!</a:t>
            </a:r>
          </a:p>
        </p:txBody>
      </p:sp>
    </p:spTree>
    <p:extLst>
      <p:ext uri="{BB962C8B-B14F-4D97-AF65-F5344CB8AC3E}">
        <p14:creationId xmlns:p14="http://schemas.microsoft.com/office/powerpoint/2010/main" val="1242582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Outstanding Loans</a:t>
            </a:r>
          </a:p>
        </p:txBody>
      </p:sp>
      <p:sp>
        <p:nvSpPr>
          <p:cNvPr id="3" name="Content Placeholder 2"/>
          <p:cNvSpPr>
            <a:spLocks noGrp="1"/>
          </p:cNvSpPr>
          <p:nvPr>
            <p:ph idx="1"/>
          </p:nvPr>
        </p:nvSpPr>
        <p:spPr/>
        <p:txBody>
          <a:bodyPr/>
          <a:lstStyle/>
          <a:p>
            <a:r>
              <a:rPr lang="en-US" dirty="0"/>
              <a:t>If you have an outstanding NYCERS/BERS  loan- it’s an important to explore ways to pay off the loan while you are working. Failure to pay your loan prior to  retirement will result in decrease in your pension. </a:t>
            </a:r>
          </a:p>
        </p:txBody>
      </p:sp>
    </p:spTree>
    <p:extLst>
      <p:ext uri="{BB962C8B-B14F-4D97-AF65-F5344CB8AC3E}">
        <p14:creationId xmlns:p14="http://schemas.microsoft.com/office/powerpoint/2010/main" val="3625763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Budgeting 101</a:t>
            </a:r>
          </a:p>
        </p:txBody>
      </p:sp>
      <p:sp>
        <p:nvSpPr>
          <p:cNvPr id="3" name="Content Placeholder 2"/>
          <p:cNvSpPr>
            <a:spLocks noGrp="1"/>
          </p:cNvSpPr>
          <p:nvPr>
            <p:ph idx="1"/>
          </p:nvPr>
        </p:nvSpPr>
        <p:spPr/>
        <p:txBody>
          <a:bodyPr/>
          <a:lstStyle/>
          <a:p>
            <a:r>
              <a:rPr lang="en-US" dirty="0"/>
              <a:t>Know your income and expenses- this give the most accurate information. </a:t>
            </a:r>
          </a:p>
          <a:p>
            <a:r>
              <a:rPr lang="en-US" dirty="0"/>
              <a:t>Write out all your expenses-  for example: rent, mortgage, utilities, car payment, phones, eating out, movies, and lotto etc..- This will give you a visual your spending verses your income.</a:t>
            </a:r>
          </a:p>
          <a:p>
            <a:r>
              <a:rPr lang="en-US" dirty="0"/>
              <a:t>Be realistic-Aim to sticking to your budget. </a:t>
            </a:r>
          </a:p>
          <a:p>
            <a:endParaRPr lang="en-US" dirty="0"/>
          </a:p>
        </p:txBody>
      </p:sp>
    </p:spTree>
    <p:extLst>
      <p:ext uri="{BB962C8B-B14F-4D97-AF65-F5344CB8AC3E}">
        <p14:creationId xmlns:p14="http://schemas.microsoft.com/office/powerpoint/2010/main" val="951240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Stacey Braun Associates</a:t>
            </a:r>
          </a:p>
        </p:txBody>
      </p:sp>
      <p:sp>
        <p:nvSpPr>
          <p:cNvPr id="3" name="Content Placeholder 2"/>
          <p:cNvSpPr>
            <a:spLocks noGrp="1"/>
          </p:cNvSpPr>
          <p:nvPr>
            <p:ph idx="1"/>
          </p:nvPr>
        </p:nvSpPr>
        <p:spPr/>
        <p:txBody>
          <a:bodyPr/>
          <a:lstStyle/>
          <a:p>
            <a:r>
              <a:rPr lang="en-US" dirty="0"/>
              <a:t>The Road to retirement starts with a budget- Watch Video</a:t>
            </a:r>
          </a:p>
          <a:p>
            <a:pPr marL="0" indent="0">
              <a:buNone/>
            </a:pPr>
            <a:r>
              <a:rPr lang="en-US" dirty="0">
                <a:hlinkClick r:id="rId2"/>
              </a:rPr>
              <a:t>https://vimeo.com/419088689/2bbe468528</a:t>
            </a:r>
            <a:endParaRPr lang="en-US" dirty="0"/>
          </a:p>
          <a:p>
            <a:pPr marL="0" indent="0">
              <a:buNone/>
            </a:pPr>
            <a:endParaRPr lang="en-US" dirty="0"/>
          </a:p>
          <a:p>
            <a:endParaRPr lang="en-US" dirty="0"/>
          </a:p>
        </p:txBody>
      </p:sp>
    </p:spTree>
    <p:extLst>
      <p:ext uri="{BB962C8B-B14F-4D97-AF65-F5344CB8AC3E}">
        <p14:creationId xmlns:p14="http://schemas.microsoft.com/office/powerpoint/2010/main" val="1634227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414" y="130528"/>
            <a:ext cx="1102750" cy="1433016"/>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4013" y="2215758"/>
            <a:ext cx="2899262" cy="85644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8242" y="3860300"/>
            <a:ext cx="1209675" cy="1209675"/>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15139" y="163677"/>
            <a:ext cx="1197354" cy="1197354"/>
          </a:xfrm>
          <a:prstGeom prst="rect">
            <a:avLst/>
          </a:prstGeom>
        </p:spPr>
      </p:pic>
      <p:sp>
        <p:nvSpPr>
          <p:cNvPr id="6" name="TextBox 5"/>
          <p:cNvSpPr txBox="1"/>
          <p:nvPr/>
        </p:nvSpPr>
        <p:spPr>
          <a:xfrm>
            <a:off x="1017785" y="1427623"/>
            <a:ext cx="4932761" cy="646331"/>
          </a:xfrm>
          <a:prstGeom prst="rect">
            <a:avLst/>
          </a:prstGeom>
          <a:noFill/>
        </p:spPr>
        <p:txBody>
          <a:bodyPr wrap="none" rtlCol="0">
            <a:spAutoFit/>
          </a:bodyPr>
          <a:lstStyle/>
          <a:p>
            <a:r>
              <a:rPr lang="en-US" dirty="0"/>
              <a:t>NYCERS, 340 Jay Street, Brooklyn, NY 11201</a:t>
            </a:r>
          </a:p>
          <a:p>
            <a:r>
              <a:rPr lang="en-US" dirty="0"/>
              <a:t>General: 1-347-643-3000</a:t>
            </a:r>
          </a:p>
        </p:txBody>
      </p:sp>
      <p:sp>
        <p:nvSpPr>
          <p:cNvPr id="7" name="TextBox 6"/>
          <p:cNvSpPr txBox="1"/>
          <p:nvPr/>
        </p:nvSpPr>
        <p:spPr>
          <a:xfrm>
            <a:off x="1068749" y="3100660"/>
            <a:ext cx="4234172" cy="646331"/>
          </a:xfrm>
          <a:prstGeom prst="rect">
            <a:avLst/>
          </a:prstGeom>
          <a:noFill/>
        </p:spPr>
        <p:txBody>
          <a:bodyPr wrap="none" rtlCol="0">
            <a:spAutoFit/>
          </a:bodyPr>
          <a:lstStyle/>
          <a:p>
            <a:r>
              <a:rPr lang="en-US" dirty="0"/>
              <a:t>BERS, 65 Court Street, Brooklyn NY 11201</a:t>
            </a:r>
          </a:p>
          <a:p>
            <a:r>
              <a:rPr lang="en-US" dirty="0"/>
              <a:t>Tel: 718-935-5400</a:t>
            </a:r>
          </a:p>
        </p:txBody>
      </p:sp>
      <p:sp>
        <p:nvSpPr>
          <p:cNvPr id="8" name="TextBox 7"/>
          <p:cNvSpPr txBox="1"/>
          <p:nvPr/>
        </p:nvSpPr>
        <p:spPr>
          <a:xfrm>
            <a:off x="6665164" y="346699"/>
            <a:ext cx="4556055" cy="646331"/>
          </a:xfrm>
          <a:prstGeom prst="rect">
            <a:avLst/>
          </a:prstGeom>
          <a:noFill/>
        </p:spPr>
        <p:txBody>
          <a:bodyPr wrap="none" rtlCol="0">
            <a:spAutoFit/>
          </a:bodyPr>
          <a:lstStyle/>
          <a:p>
            <a:r>
              <a:rPr lang="en-US" dirty="0"/>
              <a:t>Local 237 Retiree Division -212-807-0555</a:t>
            </a:r>
          </a:p>
          <a:p>
            <a:r>
              <a:rPr lang="en-US" dirty="0"/>
              <a:t>Legal Services Program -212-924-1220</a:t>
            </a:r>
          </a:p>
        </p:txBody>
      </p:sp>
      <p:sp>
        <p:nvSpPr>
          <p:cNvPr id="9" name="TextBox 8"/>
          <p:cNvSpPr txBox="1"/>
          <p:nvPr/>
        </p:nvSpPr>
        <p:spPr>
          <a:xfrm>
            <a:off x="2563759" y="4280472"/>
            <a:ext cx="2202206" cy="369332"/>
          </a:xfrm>
          <a:prstGeom prst="rect">
            <a:avLst/>
          </a:prstGeom>
          <a:noFill/>
        </p:spPr>
        <p:txBody>
          <a:bodyPr wrap="none" rtlCol="0">
            <a:spAutoFit/>
          </a:bodyPr>
          <a:lstStyle/>
          <a:p>
            <a:r>
              <a:rPr lang="en-US" dirty="0"/>
              <a:t>SSA,  1-800-772-1213</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13517" y="5150924"/>
            <a:ext cx="2108490" cy="1184545"/>
          </a:xfrm>
          <a:prstGeom prst="rect">
            <a:avLst/>
          </a:prstGeom>
        </p:spPr>
      </p:pic>
      <p:sp>
        <p:nvSpPr>
          <p:cNvPr id="11" name="TextBox 10"/>
          <p:cNvSpPr txBox="1"/>
          <p:nvPr/>
        </p:nvSpPr>
        <p:spPr>
          <a:xfrm>
            <a:off x="6568632" y="4724170"/>
            <a:ext cx="4782078" cy="1508105"/>
          </a:xfrm>
          <a:prstGeom prst="rect">
            <a:avLst/>
          </a:prstGeom>
          <a:noFill/>
        </p:spPr>
        <p:txBody>
          <a:bodyPr wrap="none" rtlCol="0">
            <a:spAutoFit/>
          </a:bodyPr>
          <a:lstStyle/>
          <a:p>
            <a:r>
              <a:rPr lang="en-US" sz="2000" b="1" dirty="0"/>
              <a:t>NYC DEFERRED COMPENSATION PLAN</a:t>
            </a:r>
          </a:p>
          <a:p>
            <a:r>
              <a:rPr lang="en-US" dirty="0"/>
              <a:t>NYC Office of Labor Relations</a:t>
            </a:r>
          </a:p>
          <a:p>
            <a:r>
              <a:rPr lang="en-US" dirty="0"/>
              <a:t>22 </a:t>
            </a:r>
            <a:r>
              <a:rPr lang="en-US" dirty="0" err="1"/>
              <a:t>Cortlandt</a:t>
            </a:r>
            <a:r>
              <a:rPr lang="en-US" dirty="0"/>
              <a:t> St, </a:t>
            </a:r>
          </a:p>
          <a:p>
            <a:r>
              <a:rPr lang="en-US" dirty="0"/>
              <a:t>New York, NY 10007</a:t>
            </a:r>
          </a:p>
          <a:p>
            <a:r>
              <a:rPr lang="en-US" dirty="0"/>
              <a:t>Tel: 212-306-7760</a:t>
            </a:r>
          </a:p>
        </p:txBody>
      </p:sp>
      <p:sp>
        <p:nvSpPr>
          <p:cNvPr id="12" name="TextBox 11"/>
          <p:cNvSpPr txBox="1"/>
          <p:nvPr/>
        </p:nvSpPr>
        <p:spPr>
          <a:xfrm>
            <a:off x="6568632" y="2618479"/>
            <a:ext cx="4639619" cy="2031325"/>
          </a:xfrm>
          <a:prstGeom prst="rect">
            <a:avLst/>
          </a:prstGeom>
          <a:noFill/>
        </p:spPr>
        <p:txBody>
          <a:bodyPr wrap="square" rtlCol="0">
            <a:spAutoFit/>
          </a:bodyPr>
          <a:lstStyle/>
          <a:p>
            <a:r>
              <a:rPr lang="en-US" b="1" dirty="0"/>
              <a:t>ANNUITIES</a:t>
            </a:r>
          </a:p>
          <a:p>
            <a:r>
              <a:rPr lang="en-US" b="1" dirty="0"/>
              <a:t>NYCHA – SUPPLEMENTAL FUND</a:t>
            </a:r>
          </a:p>
          <a:p>
            <a:r>
              <a:rPr lang="en-US" dirty="0"/>
              <a:t>Policy Research Group, LLC</a:t>
            </a:r>
          </a:p>
          <a:p>
            <a:r>
              <a:rPr lang="en-US" dirty="0"/>
              <a:t>276 Fifth Ave, Suite 1011</a:t>
            </a:r>
          </a:p>
          <a:p>
            <a:r>
              <a:rPr lang="en-US" dirty="0"/>
              <a:t>New York, NY 10001</a:t>
            </a:r>
          </a:p>
          <a:p>
            <a:r>
              <a:rPr lang="en-US" dirty="0"/>
              <a:t>Tel: 212-561-6481</a:t>
            </a:r>
          </a:p>
          <a:p>
            <a:endParaRPr lang="en-US" dirty="0"/>
          </a:p>
        </p:txBody>
      </p:sp>
      <p:sp>
        <p:nvSpPr>
          <p:cNvPr id="14" name="TextBox 13"/>
          <p:cNvSpPr txBox="1"/>
          <p:nvPr/>
        </p:nvSpPr>
        <p:spPr>
          <a:xfrm>
            <a:off x="6568632" y="1195973"/>
            <a:ext cx="5526385" cy="1200329"/>
          </a:xfrm>
          <a:prstGeom prst="rect">
            <a:avLst/>
          </a:prstGeom>
          <a:noFill/>
        </p:spPr>
        <p:txBody>
          <a:bodyPr wrap="square" rtlCol="0">
            <a:spAutoFit/>
          </a:bodyPr>
          <a:lstStyle/>
          <a:p>
            <a:r>
              <a:rPr lang="en-US" b="1" dirty="0"/>
              <a:t>ANNUITIES</a:t>
            </a:r>
          </a:p>
          <a:p>
            <a:r>
              <a:rPr lang="en-US" b="1" dirty="0"/>
              <a:t>CITYWIDE </a:t>
            </a:r>
            <a:r>
              <a:rPr lang="en-US" dirty="0"/>
              <a:t>– </a:t>
            </a:r>
            <a:r>
              <a:rPr lang="en-US" b="1" dirty="0"/>
              <a:t>ADDITIONAL SECURITY FUND</a:t>
            </a:r>
          </a:p>
          <a:p>
            <a:r>
              <a:rPr lang="en-US" dirty="0"/>
              <a:t>Local 237 Accounting Dept. </a:t>
            </a:r>
          </a:p>
          <a:p>
            <a:r>
              <a:rPr lang="en-US" dirty="0"/>
              <a:t>Tel: 212-924-2000</a:t>
            </a:r>
          </a:p>
        </p:txBody>
      </p:sp>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62639" y="5203160"/>
            <a:ext cx="1905000" cy="981075"/>
          </a:xfrm>
          <a:prstGeom prst="rect">
            <a:avLst/>
          </a:prstGeom>
        </p:spPr>
      </p:pic>
      <p:sp>
        <p:nvSpPr>
          <p:cNvPr id="16" name="TextBox 15"/>
          <p:cNvSpPr txBox="1"/>
          <p:nvPr/>
        </p:nvSpPr>
        <p:spPr>
          <a:xfrm>
            <a:off x="3202153" y="5420030"/>
            <a:ext cx="2411942" cy="646331"/>
          </a:xfrm>
          <a:prstGeom prst="rect">
            <a:avLst/>
          </a:prstGeom>
          <a:noFill/>
        </p:spPr>
        <p:txBody>
          <a:bodyPr wrap="none" rtlCol="0">
            <a:spAutoFit/>
          </a:bodyPr>
          <a:lstStyle/>
          <a:p>
            <a:r>
              <a:rPr lang="en-US" dirty="0"/>
              <a:t>Stacey Braun Associates</a:t>
            </a:r>
          </a:p>
          <a:p>
            <a:r>
              <a:rPr lang="en-US" dirty="0"/>
              <a:t>Tel: 1-888-949-1925</a:t>
            </a:r>
          </a:p>
        </p:txBody>
      </p:sp>
    </p:spTree>
    <p:extLst>
      <p:ext uri="{BB962C8B-B14F-4D97-AF65-F5344CB8AC3E}">
        <p14:creationId xmlns:p14="http://schemas.microsoft.com/office/powerpoint/2010/main" val="489947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22B89-DA4D-4D7B-A580-74107F7364A7}"/>
              </a:ext>
            </a:extLst>
          </p:cNvPr>
          <p:cNvSpPr>
            <a:spLocks noGrp="1"/>
          </p:cNvSpPr>
          <p:nvPr>
            <p:ph type="ctrTitle"/>
          </p:nvPr>
        </p:nvSpPr>
        <p:spPr>
          <a:xfrm>
            <a:off x="0" y="2909878"/>
            <a:ext cx="8144134" cy="1373070"/>
          </a:xfrm>
        </p:spPr>
        <p:txBody>
          <a:bodyPr/>
          <a:lstStyle/>
          <a:p>
            <a:br>
              <a:rPr lang="en-US" dirty="0"/>
            </a:br>
            <a:r>
              <a:rPr lang="en-US" dirty="0"/>
              <a:t>TEAMSTERS LOCAL 237</a:t>
            </a:r>
          </a:p>
        </p:txBody>
      </p:sp>
      <p:pic>
        <p:nvPicPr>
          <p:cNvPr id="5" name="Picture 4">
            <a:extLst>
              <a:ext uri="{FF2B5EF4-FFF2-40B4-BE49-F238E27FC236}">
                <a16:creationId xmlns:a16="http://schemas.microsoft.com/office/drawing/2014/main" id="{D88877B0-F076-401E-A280-086237AC0A38}"/>
              </a:ext>
            </a:extLst>
          </p:cNvPr>
          <p:cNvPicPr>
            <a:picLocks noChangeAspect="1"/>
          </p:cNvPicPr>
          <p:nvPr/>
        </p:nvPicPr>
        <p:blipFill>
          <a:blip r:embed="rId2"/>
          <a:stretch>
            <a:fillRect/>
          </a:stretch>
        </p:blipFill>
        <p:spPr>
          <a:xfrm>
            <a:off x="0" y="-151002"/>
            <a:ext cx="4379054" cy="2558641"/>
          </a:xfrm>
          <a:prstGeom prst="rect">
            <a:avLst/>
          </a:prstGeom>
        </p:spPr>
      </p:pic>
      <p:sp>
        <p:nvSpPr>
          <p:cNvPr id="7" name="Subtitle 6">
            <a:extLst>
              <a:ext uri="{FF2B5EF4-FFF2-40B4-BE49-F238E27FC236}">
                <a16:creationId xmlns:a16="http://schemas.microsoft.com/office/drawing/2014/main" id="{6CF0B10C-C64A-42AD-97A9-EE91DA3426C0}"/>
              </a:ext>
            </a:extLst>
          </p:cNvPr>
          <p:cNvSpPr>
            <a:spLocks noGrp="1"/>
          </p:cNvSpPr>
          <p:nvPr>
            <p:ph type="subTitle" idx="1"/>
          </p:nvPr>
        </p:nvSpPr>
        <p:spPr>
          <a:xfrm>
            <a:off x="680322" y="4394039"/>
            <a:ext cx="5988926" cy="1117687"/>
          </a:xfrm>
        </p:spPr>
        <p:txBody>
          <a:bodyPr>
            <a:normAutofit/>
          </a:bodyPr>
          <a:lstStyle/>
          <a:p>
            <a:r>
              <a:rPr lang="en-US" sz="3200" dirty="0"/>
              <a:t>LEGAL SERVICES PLAN</a:t>
            </a:r>
          </a:p>
        </p:txBody>
      </p:sp>
    </p:spTree>
    <p:extLst>
      <p:ext uri="{BB962C8B-B14F-4D97-AF65-F5344CB8AC3E}">
        <p14:creationId xmlns:p14="http://schemas.microsoft.com/office/powerpoint/2010/main" val="9687057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2.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7515</TotalTime>
  <Words>918</Words>
  <Application>Microsoft Office PowerPoint</Application>
  <PresentationFormat>Widescreen</PresentationFormat>
  <Paragraphs>103</Paragraphs>
  <Slides>16</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Arial</vt:lpstr>
      <vt:lpstr>Calibri</vt:lpstr>
      <vt:lpstr>Century Gothic</vt:lpstr>
      <vt:lpstr>Trebuchet MS</vt:lpstr>
      <vt:lpstr>Wingdings 3</vt:lpstr>
      <vt:lpstr>Ion Boardroom</vt:lpstr>
      <vt:lpstr>Berlin</vt:lpstr>
      <vt:lpstr>Pre-Retirement Planning Teamsters Local 237 Retiree Division  </vt:lpstr>
      <vt:lpstr> Overview</vt:lpstr>
      <vt:lpstr>Taking a look at your finances</vt:lpstr>
      <vt:lpstr>Finances</vt:lpstr>
      <vt:lpstr>Outstanding Loans</vt:lpstr>
      <vt:lpstr>Budgeting 101</vt:lpstr>
      <vt:lpstr>Stacey Braun Associates</vt:lpstr>
      <vt:lpstr>PowerPoint Presentation</vt:lpstr>
      <vt:lpstr> TEAMSTERS LOCAL 237</vt:lpstr>
      <vt:lpstr>WHAT ARE YOUR LEGAL SERVICES BENEFITS?</vt:lpstr>
      <vt:lpstr>EXTENDED BENEFIT FOR RETIREES</vt:lpstr>
      <vt:lpstr>COVERED LEGAL MATTERS</vt:lpstr>
      <vt:lpstr>COVERED GEOGRAPHICAL AREAS</vt:lpstr>
      <vt:lpstr>LITIGATION BENEFIT</vt:lpstr>
      <vt:lpstr>ABOUT YOUR LEGAL SERVICES PLAN </vt:lpstr>
      <vt:lpstr>WHO WE ARE</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Kobi</dc:creator>
  <cp:lastModifiedBy>Julie Kobi</cp:lastModifiedBy>
  <cp:revision>20</cp:revision>
  <dcterms:created xsi:type="dcterms:W3CDTF">2020-05-14T15:18:39Z</dcterms:created>
  <dcterms:modified xsi:type="dcterms:W3CDTF">2020-09-24T17:26:01Z</dcterms:modified>
</cp:coreProperties>
</file>