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8" r:id="rId4"/>
    <p:sldId id="266" r:id="rId5"/>
    <p:sldId id="267" r:id="rId6"/>
    <p:sldId id="258" r:id="rId7"/>
    <p:sldId id="261" r:id="rId8"/>
    <p:sldId id="260" r:id="rId9"/>
    <p:sldId id="264" r:id="rId10"/>
    <p:sldId id="271" r:id="rId11"/>
    <p:sldId id="262" r:id="rId12"/>
    <p:sldId id="265" r:id="rId13"/>
    <p:sldId id="269" r:id="rId14"/>
    <p:sldId id="263" r:id="rId15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F654789-55BA-428E-88A4-6C96FB73CB94}">
          <p14:sldIdLst>
            <p14:sldId id="256"/>
            <p14:sldId id="257"/>
            <p14:sldId id="268"/>
            <p14:sldId id="266"/>
            <p14:sldId id="267"/>
            <p14:sldId id="258"/>
            <p14:sldId id="261"/>
            <p14:sldId id="260"/>
            <p14:sldId id="264"/>
            <p14:sldId id="271"/>
            <p14:sldId id="262"/>
            <p14:sldId id="265"/>
            <p14:sldId id="269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02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33" autoAdjust="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42A4C18-A912-4CF7-A3D0-C6D131C4207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14DDC17-F39A-4A8D-8649-325306247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68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45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977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34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36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10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833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6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973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83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568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808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4DDC17-F39A-4A8D-8649-32530624725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044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dirty="0"/>
              <a:pPr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dirty="0"/>
              <a:t>2/18/2021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Brespon@bers.nyc.gov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retirees2@local237.or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retiree2@local237.or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welfareinfo@local237.org" TargetMode="External"/><Relationship Id="rId2" Type="http://schemas.openxmlformats.org/officeDocument/2006/relationships/hyperlink" Target="mailto:healthbenefits@olr.nyc.gov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retiree2@local237.or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welfareinfo@local237.or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ycemployeebenefits.leapfile.net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cers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nycers.org/sites/main/files/file-attachments/civilian_comprehensive_pre-retirement_booklet_2020.pdf?158568485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4796" y="3896882"/>
            <a:ext cx="8296902" cy="1135872"/>
          </a:xfrm>
        </p:spPr>
        <p:txBody>
          <a:bodyPr/>
          <a:lstStyle/>
          <a:p>
            <a:pPr algn="ctr"/>
            <a:br>
              <a:rPr lang="en-US" dirty="0"/>
            </a:br>
            <a:br>
              <a:rPr lang="en-US" dirty="0"/>
            </a:br>
            <a:r>
              <a:rPr lang="en-US" dirty="0"/>
              <a:t>  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5000" dirty="0"/>
              <a:t>Pre-Retirement Planning</a:t>
            </a:r>
            <a:br>
              <a:rPr lang="en-US" sz="5000" dirty="0"/>
            </a:br>
            <a:r>
              <a:rPr lang="en-US" sz="5000" dirty="0"/>
              <a:t>Teamsters Local 237</a:t>
            </a:r>
            <a:br>
              <a:rPr lang="en-US" sz="5000" dirty="0"/>
            </a:br>
            <a:r>
              <a:rPr lang="en-US" sz="5000" dirty="0"/>
              <a:t>Retiree Division </a:t>
            </a:r>
            <a:br>
              <a:rPr lang="en-US" sz="5000" dirty="0"/>
            </a:br>
            <a:br>
              <a:rPr lang="en-US" sz="5000" dirty="0"/>
            </a:b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8313" y="4331856"/>
            <a:ext cx="8825658" cy="1989438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Pre- Retirement online Series</a:t>
            </a:r>
          </a:p>
          <a:p>
            <a:pPr algn="ctr"/>
            <a:r>
              <a:rPr lang="en-US" b="1" dirty="0"/>
              <a:t> Spring  2021</a:t>
            </a:r>
          </a:p>
          <a:p>
            <a:pPr algn="ctr"/>
            <a:r>
              <a:rPr lang="en-US" b="1" dirty="0"/>
              <a:t>Session 1</a:t>
            </a:r>
          </a:p>
          <a:p>
            <a:pPr algn="ctr"/>
            <a:r>
              <a:rPr lang="en-US" b="1" dirty="0"/>
              <a:t>introduction 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817" y="1264055"/>
            <a:ext cx="1668463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5762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3D67E-90E4-4D7B-B6CE-30AC3B825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BERS Retirement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5B08AD-7A79-4AA2-A0C0-592672AB7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5691" y="2603499"/>
            <a:ext cx="9010676" cy="3971471"/>
          </a:xfrm>
        </p:spPr>
        <p:txBody>
          <a:bodyPr/>
          <a:lstStyle/>
          <a:p>
            <a:pPr marL="73660" marR="0">
              <a:lnSpc>
                <a:spcPct val="115000"/>
              </a:lnSpc>
              <a:spcBef>
                <a:spcPts val="85"/>
              </a:spcBef>
              <a:spcAft>
                <a:spcPts val="0"/>
              </a:spcAft>
            </a:pPr>
            <a:r>
              <a:rPr lang="en-US" sz="1600" spc="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B</a:t>
            </a:r>
            <a:r>
              <a:rPr lang="en-US" sz="1600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y</a:t>
            </a:r>
            <a:r>
              <a:rPr lang="en-US" sz="1600" spc="-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 </a:t>
            </a:r>
            <a:r>
              <a:rPr lang="en-US" sz="1600" spc="10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P</a:t>
            </a:r>
            <a:r>
              <a:rPr lang="en-US" sz="1600" spc="20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h</a:t>
            </a:r>
            <a:r>
              <a:rPr lang="en-US" sz="1600" spc="10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o</a:t>
            </a:r>
            <a:r>
              <a:rPr lang="en-US" sz="1600" spc="-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ne</a:t>
            </a:r>
            <a:r>
              <a:rPr lang="en-US" sz="1600" dirty="0">
                <a:latin typeface="Calibri" panose="020F0502020204030204" pitchFamily="34" charset="0"/>
                <a:ea typeface="Franklin Gothic Medium" panose="020B06030201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Gi</a:t>
            </a:r>
            <a:r>
              <a:rPr lang="en-US" sz="1600" spc="-3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a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600" spc="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t:</a:t>
            </a:r>
            <a:r>
              <a:rPr lang="en-US" sz="1600" spc="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(929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600" spc="-3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305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380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1600" spc="-4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1600" spc="-17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spc="-3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out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600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15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tat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e,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244475" indent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c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ll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sz="1600" spc="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800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1600" spc="-4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o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2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600" spc="-3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Ca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 Ce</a:t>
            </a:r>
            <a:r>
              <a:rPr lang="en-US" sz="1600" spc="-2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</a:t>
            </a:r>
            <a:r>
              <a:rPr lang="en-US" sz="1600" spc="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600" spc="-4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f</a:t>
            </a:r>
            <a:r>
              <a:rPr lang="en-US" sz="1600" spc="-4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om 9 am 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5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3025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spc="-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B</a:t>
            </a:r>
            <a:r>
              <a:rPr lang="en-US" sz="1600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y</a:t>
            </a:r>
            <a:r>
              <a:rPr lang="en-US" sz="1600" spc="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 </a:t>
            </a:r>
            <a:r>
              <a:rPr lang="en-US" sz="1600" spc="-9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F</a:t>
            </a:r>
            <a:r>
              <a:rPr lang="en-US" sz="1600" spc="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A</a:t>
            </a:r>
            <a:r>
              <a:rPr lang="en-US" sz="1600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X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998220" indent="0">
              <a:lnSpc>
                <a:spcPct val="97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Pl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 B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2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600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t</a:t>
            </a:r>
            <a:r>
              <a:rPr lang="en-US" sz="1600" spc="-3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US" sz="1600" spc="-3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4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4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a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(718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600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935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41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1600" spc="-4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(718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935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383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95"/>
              </a:spcBef>
              <a:spcAft>
                <a:spcPts val="0"/>
              </a:spcAft>
            </a:pPr>
            <a:r>
              <a:rPr lang="en-US" sz="1800" spc="-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B</a:t>
            </a:r>
            <a:r>
              <a:rPr lang="en-US" sz="1800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y</a:t>
            </a:r>
            <a:r>
              <a:rPr lang="en-US" sz="1800" spc="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 E</a:t>
            </a:r>
            <a:r>
              <a:rPr lang="en-US" sz="1800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-</a:t>
            </a:r>
            <a:r>
              <a:rPr lang="en-US" sz="1800" spc="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M</a:t>
            </a:r>
            <a:r>
              <a:rPr lang="en-US" sz="1800" spc="-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a</a:t>
            </a:r>
            <a:r>
              <a:rPr lang="en-US" sz="1800" spc="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i</a:t>
            </a:r>
            <a:r>
              <a:rPr lang="en-US" sz="1800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l</a:t>
            </a:r>
            <a:r>
              <a:rPr lang="en-US" dirty="0">
                <a:latin typeface="Calibri" panose="020F0502020204030204" pitchFamily="34" charset="0"/>
                <a:ea typeface="Franklin Gothic Medium" panose="020B06030201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</a:t>
            </a:r>
            <a:r>
              <a:rPr lang="en-US" sz="1800" u="heavy" spc="-2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</a:t>
            </a:r>
            <a:r>
              <a:rPr lang="en-US" sz="18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</a:t>
            </a:r>
            <a:r>
              <a:rPr lang="en-US" sz="1800" u="heavy" spc="-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</a:t>
            </a:r>
            <a:r>
              <a:rPr lang="en-US" sz="1800" u="heavy" spc="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</a:t>
            </a:r>
            <a:r>
              <a:rPr lang="en-US" sz="18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</a:t>
            </a:r>
            <a:r>
              <a:rPr lang="en-US" sz="1800" u="heavy" spc="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</a:t>
            </a:r>
            <a:r>
              <a:rPr lang="en-US" sz="1800" u="heavy" spc="-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</a:t>
            </a:r>
            <a:r>
              <a:rPr lang="en-US" sz="1800" u="heavy" spc="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</a:t>
            </a:r>
            <a:r>
              <a:rPr lang="en-US" sz="18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</a:t>
            </a:r>
            <a:r>
              <a:rPr lang="en-US" sz="1800" u="heavy" spc="-40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</a:t>
            </a:r>
            <a:r>
              <a:rPr lang="en-US" sz="1800" u="heavy" spc="-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</a:t>
            </a:r>
            <a:r>
              <a:rPr lang="en-US" sz="18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sz="1800" u="heavy" spc="-30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</a:t>
            </a:r>
            <a:r>
              <a:rPr lang="en-US" sz="1800" u="heavy" spc="-20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</a:t>
            </a:r>
            <a:r>
              <a:rPr lang="en-US" sz="1800" u="heavy" spc="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</a:t>
            </a:r>
            <a:r>
              <a:rPr lang="en-US" sz="1800" u="heavy" spc="25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</a:t>
            </a:r>
            <a:r>
              <a:rPr lang="en-US" sz="1800" u="heavy" spc="-20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</a:t>
            </a:r>
            <a:r>
              <a:rPr lang="en-US" sz="1800" u="heavy" spc="-10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</a:t>
            </a:r>
            <a:r>
              <a:rPr lang="en-US" sz="1800" u="heavy" dirty="0">
                <a:solidFill>
                  <a:schemeClr val="tx1"/>
                </a:solidFill>
                <a:effectLst/>
                <a:uFill>
                  <a:solidFill>
                    <a:srgbClr val="0562C1"/>
                  </a:solidFill>
                </a:u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</a:t>
            </a:r>
            <a:endParaRPr lang="en-US" sz="1800" u="heavy" dirty="0">
              <a:solidFill>
                <a:schemeClr val="tx1"/>
              </a:solidFill>
              <a:effectLst/>
              <a:uFill>
                <a:solidFill>
                  <a:srgbClr val="0562C1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spc="-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Lo</a:t>
            </a:r>
            <a:r>
              <a:rPr lang="en-US" sz="1800" spc="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c</a:t>
            </a:r>
            <a:r>
              <a:rPr lang="en-US" sz="1800" spc="-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a</a:t>
            </a:r>
            <a:r>
              <a:rPr lang="en-US" sz="1800" spc="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t</a:t>
            </a:r>
            <a:r>
              <a:rPr lang="en-US" sz="1800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i</a:t>
            </a:r>
            <a:r>
              <a:rPr lang="en-US" sz="1800" spc="-5" dirty="0">
                <a:solidFill>
                  <a:srgbClr val="82C736"/>
                </a:solidFill>
                <a:effectLst/>
                <a:latin typeface="Calibri" panose="020F0502020204030204" pitchFamily="34" charset="0"/>
                <a:ea typeface="Franklin Gothic Medium" panose="020B0603020102020204" pitchFamily="34" charset="0"/>
                <a:cs typeface="Calibri" panose="020F0502020204030204" pitchFamily="34" charset="0"/>
              </a:rPr>
              <a:t>on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1813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Boa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1600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2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n-US" sz="1600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3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2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spc="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-2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</a:t>
            </a:r>
            <a:r>
              <a:rPr lang="en-US" sz="1600" spc="-3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6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1600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t,</a:t>
            </a:r>
            <a:r>
              <a:rPr lang="en-US" sz="1600" spc="2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1600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oor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B</a:t>
            </a:r>
            <a:r>
              <a:rPr lang="en-US" sz="1600" spc="-4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ook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yn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600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NY</a:t>
            </a:r>
            <a:r>
              <a:rPr lang="en-US" sz="1600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1120</a:t>
            </a:r>
            <a:r>
              <a:rPr lang="en-US" sz="1600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US" sz="160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1600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en-US" sz="1600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Ple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i="1" spc="-5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600" i="1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i="1" spc="-2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 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600" i="1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1600" i="1" spc="-3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i="1" spc="-2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1600" i="1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i="1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600" i="1" spc="-3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i="1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1600" i="1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til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rt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</a:t>
            </a:r>
            <a:r>
              <a:rPr lang="en-US" sz="1600" i="1" spc="-4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ti</a:t>
            </a:r>
            <a:r>
              <a:rPr lang="en-US" sz="1600" i="1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”</a:t>
            </a:r>
            <a:r>
              <a:rPr lang="en-US" sz="1600" i="1" spc="-3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du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en-US" sz="1600" i="1" spc="-1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600" i="1" spc="-2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en-US" sz="1600" i="1" spc="-1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onav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ir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</a:t>
            </a:r>
            <a:r>
              <a:rPr lang="en-US" sz="1600" i="1" spc="-40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pand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</a:t>
            </a:r>
            <a:r>
              <a:rPr lang="en-US" sz="1600" i="1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</a:t>
            </a:r>
            <a:r>
              <a:rPr lang="en-US" sz="1600" i="1" spc="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</a:t>
            </a:r>
            <a:r>
              <a:rPr lang="en-US" sz="1600" i="1" spc="-5" dirty="0">
                <a:solidFill>
                  <a:srgbClr val="1813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</a:t>
            </a:r>
            <a:endParaRPr lang="en-US" sz="1600" u="heavy" dirty="0">
              <a:solidFill>
                <a:schemeClr val="tx1"/>
              </a:solidFill>
              <a:effectLst/>
              <a:uFill>
                <a:solidFill>
                  <a:srgbClr val="0562C1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95"/>
              </a:spcBef>
              <a:spcAft>
                <a:spcPts val="0"/>
              </a:spcAft>
            </a:pPr>
            <a:endParaRPr lang="en-US" sz="1800" u="heavy" dirty="0">
              <a:solidFill>
                <a:schemeClr val="tx1"/>
              </a:solidFill>
              <a:effectLst/>
              <a:uFill>
                <a:solidFill>
                  <a:srgbClr val="0562C1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95"/>
              </a:spcBef>
              <a:spcAft>
                <a:spcPts val="0"/>
              </a:spcAft>
            </a:pPr>
            <a:endParaRPr lang="en-US" u="heavy" dirty="0">
              <a:solidFill>
                <a:schemeClr val="tx1"/>
              </a:solidFill>
              <a:uFill>
                <a:solidFill>
                  <a:srgbClr val="0562C1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95"/>
              </a:spcBef>
              <a:spcAft>
                <a:spcPts val="0"/>
              </a:spcAft>
            </a:pPr>
            <a:endParaRPr lang="en-US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rgbClr val="1813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rgbClr val="1813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241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56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 available to you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Pension counseling available via telephone.  The pension counselor is available 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by appointment only</a:t>
            </a:r>
            <a:r>
              <a:rPr lang="en-US" dirty="0"/>
              <a:t>. To schedule an appointment please email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retirees2@local237.org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en-US" dirty="0"/>
              <a:t>Stacey Braun offers free consultation with a Financial planner. Contact information: 888-949-1925 </a:t>
            </a:r>
            <a:r>
              <a:rPr lang="en-US" i="1" dirty="0"/>
              <a:t>(for active members only)</a:t>
            </a:r>
          </a:p>
          <a:p>
            <a:r>
              <a:rPr lang="en-US" dirty="0"/>
              <a:t>Attend the Pre- Retirement seminars held at the union twice a year.  Dates to be determined. </a:t>
            </a:r>
          </a:p>
        </p:txBody>
      </p:sp>
    </p:spTree>
    <p:extLst>
      <p:ext uri="{BB962C8B-B14F-4D97-AF65-F5344CB8AC3E}">
        <p14:creationId xmlns:p14="http://schemas.microsoft.com/office/powerpoint/2010/main" val="2739844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Retiree Division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Retiree Division staff are here to help should you have any questions or concerns about the retirement process. Retiree Staff is available via telephone at 212-807-0555 or via email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retirees2@local237.org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en-US" dirty="0"/>
              <a:t>The Retiree Division will remain available to you for the rest of your life. </a:t>
            </a:r>
          </a:p>
          <a:p>
            <a:r>
              <a:rPr lang="en-US" dirty="0"/>
              <a:t>The Retiree Division slogan “retired from work, not the union. “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588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Contact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Office of Labor Relations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22 </a:t>
            </a:r>
            <a:r>
              <a:rPr lang="en-US" dirty="0" err="1"/>
              <a:t>Cortlandt</a:t>
            </a:r>
            <a:r>
              <a:rPr lang="en-US" dirty="0"/>
              <a:t> Street 12</a:t>
            </a:r>
            <a:r>
              <a:rPr lang="en-US" baseline="30000" dirty="0"/>
              <a:t>th</a:t>
            </a:r>
            <a:r>
              <a:rPr lang="en-US" dirty="0"/>
              <a:t> floor NY, NY 10007 (</a:t>
            </a:r>
            <a:r>
              <a:rPr lang="en-US" b="1" dirty="0"/>
              <a:t>Office is closed</a:t>
            </a:r>
            <a:r>
              <a:rPr lang="en-US" dirty="0"/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For questions of concerns email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healthbenefits@olr.nyc.gov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b="1" dirty="0"/>
              <a:t>        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Local 237 Welfare Fund  (</a:t>
            </a:r>
            <a:r>
              <a:rPr lang="en-US" b="1" dirty="0"/>
              <a:t>Office is closed)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216 West 14</a:t>
            </a:r>
            <a:r>
              <a:rPr lang="en-US" baseline="30000" dirty="0"/>
              <a:t>th</a:t>
            </a:r>
            <a:r>
              <a:rPr lang="en-US" dirty="0"/>
              <a:t> Street NY, NY 10011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Welfare email: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welfareinfo@local237.org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390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Retiree Division Contact information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Local 237 Retiree Division </a:t>
            </a:r>
          </a:p>
          <a:p>
            <a:pPr marL="0" indent="0" algn="ctr">
              <a:buNone/>
            </a:pPr>
            <a:r>
              <a:rPr lang="en-US" dirty="0"/>
              <a:t>216 west 14</a:t>
            </a:r>
            <a:r>
              <a:rPr lang="en-US" baseline="30000" dirty="0"/>
              <a:t>th</a:t>
            </a:r>
            <a:r>
              <a:rPr lang="en-US" dirty="0"/>
              <a:t> street 8</a:t>
            </a:r>
            <a:r>
              <a:rPr lang="en-US" baseline="30000" dirty="0"/>
              <a:t>th</a:t>
            </a:r>
            <a:r>
              <a:rPr lang="en-US" dirty="0"/>
              <a:t> Floor</a:t>
            </a:r>
          </a:p>
          <a:p>
            <a:pPr marL="0" indent="0" algn="ctr">
              <a:buNone/>
            </a:pPr>
            <a:r>
              <a:rPr lang="en-US" dirty="0"/>
              <a:t>NY, NY 10011</a:t>
            </a:r>
          </a:p>
          <a:p>
            <a:pPr marL="0" indent="0" algn="ctr">
              <a:buNone/>
            </a:pPr>
            <a:r>
              <a:rPr lang="en-US" dirty="0"/>
              <a:t>212-807-0555</a:t>
            </a:r>
          </a:p>
          <a:p>
            <a:pPr marL="0" indent="0" algn="ctr">
              <a:buNone/>
            </a:pPr>
            <a:r>
              <a:rPr lang="en-US" dirty="0"/>
              <a:t>Email: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retirees2@local237.org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113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Understanding the retirement process</a:t>
            </a:r>
          </a:p>
          <a:p>
            <a:r>
              <a:rPr lang="en-US" dirty="0"/>
              <a:t>Types of retirement</a:t>
            </a:r>
          </a:p>
          <a:p>
            <a:r>
              <a:rPr lang="en-US" dirty="0"/>
              <a:t>Steps for retirement </a:t>
            </a:r>
          </a:p>
          <a:p>
            <a:r>
              <a:rPr lang="en-US" dirty="0"/>
              <a:t>Link to NYCERS comprehensive guide</a:t>
            </a:r>
          </a:p>
          <a:p>
            <a:r>
              <a:rPr lang="en-US" dirty="0"/>
              <a:t>Resource guide</a:t>
            </a:r>
          </a:p>
          <a:p>
            <a:r>
              <a:rPr lang="en-US" dirty="0"/>
              <a:t>Contact information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724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Retirement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Service retirement- is based your plan, age and years of service.</a:t>
            </a:r>
          </a:p>
          <a:p>
            <a:endParaRPr lang="en-US" dirty="0"/>
          </a:p>
          <a:p>
            <a:r>
              <a:rPr lang="en-US" dirty="0"/>
              <a:t>Disability retirement- is based on an accident or medical condition and 10 years of credited service. Accident disability has no service requirement.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b="1" dirty="0"/>
              <a:t>Retiree Division staff can assist you with your disability application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77946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Thinking of Retirement…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Retirement is a personal decision. Only you can decide when the time is right. </a:t>
            </a:r>
          </a:p>
          <a:p>
            <a:r>
              <a:rPr lang="en-US" dirty="0"/>
              <a:t>Before retirement things you may want to consider:</a:t>
            </a:r>
          </a:p>
          <a:p>
            <a:pPr lvl="1"/>
            <a:r>
              <a:rPr lang="en-US" dirty="0"/>
              <a:t>Finances</a:t>
            </a:r>
          </a:p>
          <a:p>
            <a:pPr lvl="1"/>
            <a:r>
              <a:rPr lang="en-US" dirty="0"/>
              <a:t>Outstanding loans</a:t>
            </a:r>
          </a:p>
          <a:p>
            <a:pPr lvl="1"/>
            <a:r>
              <a:rPr lang="en-US" dirty="0"/>
              <a:t>Budgeting</a:t>
            </a:r>
          </a:p>
          <a:p>
            <a:pPr lvl="1"/>
            <a:r>
              <a:rPr lang="en-US" dirty="0"/>
              <a:t>Review of monthly expenses and assets. </a:t>
            </a:r>
          </a:p>
          <a:p>
            <a:pPr marL="457200" lvl="1" indent="0">
              <a:buNone/>
            </a:pPr>
            <a:r>
              <a:rPr lang="en-US" dirty="0"/>
              <a:t>Keep in mind retirement is not for a day or a week only. Many Local 237 retirees have been enjoying retirement to 20 years or more.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692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Thinking of Retirement continues…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your health insurance</a:t>
            </a:r>
          </a:p>
          <a:p>
            <a:pPr lvl="1"/>
            <a:r>
              <a:rPr lang="en-US" sz="1800" dirty="0"/>
              <a:t>Are you going to become eligible for Medicare? </a:t>
            </a:r>
          </a:p>
          <a:p>
            <a:pPr lvl="1"/>
            <a:r>
              <a:rPr lang="en-US" sz="1800" dirty="0"/>
              <a:t>Once you become eligible for Medicare a copy of you card needs to be submitted to Union welfare fund and to the office of labor relations. </a:t>
            </a:r>
          </a:p>
          <a:p>
            <a:pPr lvl="1"/>
            <a:r>
              <a:rPr lang="en-US" sz="1800" dirty="0"/>
              <a:t>The city will reimburse you for your Medicare part B premium.  (</a:t>
            </a:r>
            <a:r>
              <a:rPr lang="en-US" sz="1800" i="1" dirty="0"/>
              <a:t>See session 2 for more information on Medicare reimbursement)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439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Retirement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thinking about retirement….</a:t>
            </a:r>
          </a:p>
          <a:p>
            <a:pPr lvl="1"/>
            <a:r>
              <a:rPr lang="en-US" sz="1800" dirty="0"/>
              <a:t>At least 3 month before you would like to retire contact your agency. This is to inform the agency you would like to retire. </a:t>
            </a:r>
          </a:p>
          <a:p>
            <a:pPr lvl="1"/>
            <a:r>
              <a:rPr lang="en-US" sz="1800" dirty="0"/>
              <a:t>File your retirement application with NYCERS or BERS. </a:t>
            </a:r>
          </a:p>
          <a:p>
            <a:pPr lvl="1"/>
            <a:r>
              <a:rPr lang="en-US" sz="1800" dirty="0"/>
              <a:t>Meet with your employee benefits or Human resource department to complete your health benefit application.  </a:t>
            </a:r>
          </a:p>
          <a:p>
            <a:pPr lvl="1"/>
            <a:r>
              <a:rPr lang="en-US" sz="1800" dirty="0"/>
              <a:t>Obtain pension estimate from NYCERS or BERS  regarding your pension. This will help you decide when is the right time. </a:t>
            </a:r>
          </a:p>
        </p:txBody>
      </p:sp>
    </p:spTree>
    <p:extLst>
      <p:ext uri="{BB962C8B-B14F-4D97-AF65-F5344CB8AC3E}">
        <p14:creationId xmlns:p14="http://schemas.microsoft.com/office/powerpoint/2010/main" val="623623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 complete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Please note:  This is the current process due to office closures. Check with offices for updates. Email a copy NYCER or BERS confirmation ,  a copy of your health benefit application, retiree enrollment form**, Medicare card if applicable via email to 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welfareinfo@local237.org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/>
              <a:t> Provide a copy of your NYCERS or BERS confirmation and copy of your health benefit application to the Office of Labor relations via secure website at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www.nycemployeebenefits.leapfile.net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/>
              <a:t>(</a:t>
            </a:r>
            <a:r>
              <a:rPr lang="en-US" i="1" dirty="0"/>
              <a:t>please note: this is not an email address it is a secure website). </a:t>
            </a:r>
          </a:p>
          <a:p>
            <a:r>
              <a:rPr lang="en-US" dirty="0"/>
              <a:t>Keep copies of all you documents. </a:t>
            </a:r>
          </a:p>
          <a:p>
            <a:pPr marL="0" indent="0">
              <a:buNone/>
            </a:pPr>
            <a:r>
              <a:rPr lang="en-US" dirty="0"/>
              <a:t>**See forms section on the website. </a:t>
            </a:r>
          </a:p>
        </p:txBody>
      </p:sp>
    </p:spTree>
    <p:extLst>
      <p:ext uri="{BB962C8B-B14F-4D97-AF65-F5344CB8AC3E}">
        <p14:creationId xmlns:p14="http://schemas.microsoft.com/office/powerpoint/2010/main" val="2529968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NYCERS Road to Retirement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834" y="1803284"/>
            <a:ext cx="3921210" cy="5128857"/>
          </a:xfrm>
        </p:spPr>
      </p:pic>
    </p:spTree>
    <p:extLst>
      <p:ext uri="{BB962C8B-B14F-4D97-AF65-F5344CB8AC3E}">
        <p14:creationId xmlns:p14="http://schemas.microsoft.com/office/powerpoint/2010/main" val="3890897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NYCERS Pre- Retirement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NYCERS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Please Note: NYCERS  is currently open </a:t>
            </a:r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by appointment only</a:t>
            </a:r>
            <a:r>
              <a:rPr lang="en-US" dirty="0"/>
              <a:t>. To schedule an appointment you can call, or  use your  my NYCERS account to make an appointment. If you need paper forms mailed to you contact 347-643-3000 or visit the NYCERS website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www.nycers.org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For a comprehensive pre-retirement tier 4 booklet please see link below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b="1" u="sng" dirty="0">
                <a:solidFill>
                  <a:schemeClr val="tx2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https://www.nycers.org/sites/main/files/file-attachments/civilian_comprehensive_pre-retirement_booklet_2020.pdf?1585684850</a:t>
            </a:r>
            <a:endParaRPr lang="en-US" b="1" dirty="0">
              <a:solidFill>
                <a:schemeClr val="tx2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(</a:t>
            </a:r>
            <a:r>
              <a:rPr lang="en-US" i="1" dirty="0"/>
              <a:t>please note you can search for information on your tier on the NYCERS website)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2181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24921</TotalTime>
  <Words>911</Words>
  <Application>Microsoft Office PowerPoint</Application>
  <PresentationFormat>Widescreen</PresentationFormat>
  <Paragraphs>112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Ion Boardroom</vt:lpstr>
      <vt:lpstr>            Pre-Retirement Planning Teamsters Local 237 Retiree Division   </vt:lpstr>
      <vt:lpstr>Overview</vt:lpstr>
      <vt:lpstr>Types of Retirement</vt:lpstr>
      <vt:lpstr>Thinking of Retirement…</vt:lpstr>
      <vt:lpstr>Thinking of Retirement continues…</vt:lpstr>
      <vt:lpstr>Retirement Process</vt:lpstr>
      <vt:lpstr>Steps to complete </vt:lpstr>
      <vt:lpstr>NYCERS Road to Retirement</vt:lpstr>
      <vt:lpstr>NYCERS Pre- Retirement information</vt:lpstr>
      <vt:lpstr>BERS Retirement information</vt:lpstr>
      <vt:lpstr>Resources available to you</vt:lpstr>
      <vt:lpstr>Retiree Division</vt:lpstr>
      <vt:lpstr>Important Contact information</vt:lpstr>
      <vt:lpstr>Retiree Division Contact information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Kobi</dc:creator>
  <cp:lastModifiedBy>Julie Kobi</cp:lastModifiedBy>
  <cp:revision>61</cp:revision>
  <cp:lastPrinted>2020-02-18T20:33:07Z</cp:lastPrinted>
  <dcterms:created xsi:type="dcterms:W3CDTF">2020-02-04T17:49:49Z</dcterms:created>
  <dcterms:modified xsi:type="dcterms:W3CDTF">2021-02-18T15:30:46Z</dcterms:modified>
</cp:coreProperties>
</file>